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342" r:id="rId5"/>
    <p:sldId id="351" r:id="rId6"/>
    <p:sldId id="352" r:id="rId7"/>
    <p:sldId id="355" r:id="rId8"/>
    <p:sldId id="354" r:id="rId9"/>
    <p:sldId id="348" r:id="rId10"/>
    <p:sldId id="356" r:id="rId11"/>
    <p:sldId id="357" r:id="rId12"/>
    <p:sldId id="358" r:id="rId13"/>
    <p:sldId id="359" r:id="rId14"/>
    <p:sldId id="364" r:id="rId15"/>
    <p:sldId id="365" r:id="rId16"/>
    <p:sldId id="366" r:id="rId17"/>
    <p:sldId id="353" r:id="rId18"/>
    <p:sldId id="368" r:id="rId19"/>
    <p:sldId id="369" r:id="rId20"/>
    <p:sldId id="370" r:id="rId21"/>
    <p:sldId id="371" r:id="rId22"/>
    <p:sldId id="372" r:id="rId23"/>
    <p:sldId id="373" r:id="rId24"/>
    <p:sldId id="374" r:id="rId25"/>
    <p:sldId id="345" r:id="rId26"/>
    <p:sldId id="350" r:id="rId27"/>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838" autoAdjust="0"/>
    <p:restoredTop sz="95646"/>
  </p:normalViewPr>
  <p:slideViewPr>
    <p:cSldViewPr snapToGrid="0" snapToObjects="1" showGuides="1">
      <p:cViewPr>
        <p:scale>
          <a:sx n="53" d="100"/>
          <a:sy n="53" d="100"/>
        </p:scale>
        <p:origin x="44" y="2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29/02/2024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29/02/2024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028B6-1B31-FA3D-192C-3DE45DC1E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E43C-D387-1484-5EE6-19686B9E5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B81A7-3BF8-3137-D63D-A722F64F7C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13E86B2-8094-9B7D-6CBD-9B9FD8A5168C}"/>
              </a:ext>
            </a:extLst>
          </p:cNvPr>
          <p:cNvSpPr>
            <a:spLocks noGrp="1"/>
          </p:cNvSpPr>
          <p:nvPr>
            <p:ph type="sldNum" sz="quarter" idx="5"/>
          </p:nvPr>
        </p:nvSpPr>
        <p:spPr/>
        <p:txBody>
          <a:bodyPr/>
          <a:lstStyle/>
          <a:p>
            <a:pPr rtl="0"/>
            <a:fld id="{DEF75CB5-5666-5049-9AE0-38EFD385C21E}" type="slidenum">
              <a:rPr lang="en-GB" smtClean="0"/>
              <a:t>17</a:t>
            </a:fld>
            <a:endParaRPr lang="en-GB"/>
          </a:p>
        </p:txBody>
      </p:sp>
    </p:spTree>
    <p:extLst>
      <p:ext uri="{BB962C8B-B14F-4D97-AF65-F5344CB8AC3E}">
        <p14:creationId xmlns:p14="http://schemas.microsoft.com/office/powerpoint/2010/main" val="2891411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64740-2324-B51B-090C-2858C98E8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B7D2D-3392-1A35-2344-64C58D65A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E2CC1-39F8-5B6C-4D1E-3D5901102E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7845A87-EA55-9905-8FD3-BC447882B583}"/>
              </a:ext>
            </a:extLst>
          </p:cNvPr>
          <p:cNvSpPr>
            <a:spLocks noGrp="1"/>
          </p:cNvSpPr>
          <p:nvPr>
            <p:ph type="sldNum" sz="quarter" idx="5"/>
          </p:nvPr>
        </p:nvSpPr>
        <p:spPr/>
        <p:txBody>
          <a:bodyPr/>
          <a:lstStyle/>
          <a:p>
            <a:pPr rtl="0"/>
            <a:fld id="{DEF75CB5-5666-5049-9AE0-38EFD385C21E}" type="slidenum">
              <a:rPr lang="en-GB" smtClean="0"/>
              <a:t>18</a:t>
            </a:fld>
            <a:endParaRPr lang="en-GB"/>
          </a:p>
        </p:txBody>
      </p:sp>
    </p:spTree>
    <p:extLst>
      <p:ext uri="{BB962C8B-B14F-4D97-AF65-F5344CB8AC3E}">
        <p14:creationId xmlns:p14="http://schemas.microsoft.com/office/powerpoint/2010/main" val="2274520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DE4D-5D4A-4BF6-4100-D5805034C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4F259-91FC-1A0C-1A4C-354BD5F02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DDE72-4D97-3A8C-AE6A-D3E0C54D63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1391BD-7527-CBBE-861F-2943728F63E4}"/>
              </a:ext>
            </a:extLst>
          </p:cNvPr>
          <p:cNvSpPr>
            <a:spLocks noGrp="1"/>
          </p:cNvSpPr>
          <p:nvPr>
            <p:ph type="sldNum" sz="quarter" idx="5"/>
          </p:nvPr>
        </p:nvSpPr>
        <p:spPr/>
        <p:txBody>
          <a:bodyPr/>
          <a:lstStyle/>
          <a:p>
            <a:pPr rtl="0"/>
            <a:fld id="{DEF75CB5-5666-5049-9AE0-38EFD385C21E}" type="slidenum">
              <a:rPr lang="en-GB" smtClean="0"/>
              <a:t>19</a:t>
            </a:fld>
            <a:endParaRPr lang="en-GB"/>
          </a:p>
        </p:txBody>
      </p:sp>
    </p:spTree>
    <p:extLst>
      <p:ext uri="{BB962C8B-B14F-4D97-AF65-F5344CB8AC3E}">
        <p14:creationId xmlns:p14="http://schemas.microsoft.com/office/powerpoint/2010/main" val="3963452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C783C-3355-88CC-4337-F6543DF55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E6FD1-A293-0395-01A1-BB6A3DDB69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EE692-DCA7-5B53-1411-A4FC992694C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DAC704-B2D1-3A21-3D60-FFF789C4A858}"/>
              </a:ext>
            </a:extLst>
          </p:cNvPr>
          <p:cNvSpPr>
            <a:spLocks noGrp="1"/>
          </p:cNvSpPr>
          <p:nvPr>
            <p:ph type="sldNum" sz="quarter" idx="5"/>
          </p:nvPr>
        </p:nvSpPr>
        <p:spPr/>
        <p:txBody>
          <a:bodyPr/>
          <a:lstStyle/>
          <a:p>
            <a:pPr rtl="0"/>
            <a:fld id="{DEF75CB5-5666-5049-9AE0-38EFD385C21E}" type="slidenum">
              <a:rPr lang="en-GB" smtClean="0"/>
              <a:t>20</a:t>
            </a:fld>
            <a:endParaRPr lang="en-GB"/>
          </a:p>
        </p:txBody>
      </p:sp>
    </p:spTree>
    <p:extLst>
      <p:ext uri="{BB962C8B-B14F-4D97-AF65-F5344CB8AC3E}">
        <p14:creationId xmlns:p14="http://schemas.microsoft.com/office/powerpoint/2010/main" val="148143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4BB22-45F6-5EA8-DD06-72CEE2B63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C85BB-3D74-4AB9-6721-7F247F127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49D3E-C5E8-B0EB-42CD-101D458EB82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EC57BE-3D77-9174-D097-464FAB9C7ED5}"/>
              </a:ext>
            </a:extLst>
          </p:cNvPr>
          <p:cNvSpPr>
            <a:spLocks noGrp="1"/>
          </p:cNvSpPr>
          <p:nvPr>
            <p:ph type="sldNum" sz="quarter" idx="5"/>
          </p:nvPr>
        </p:nvSpPr>
        <p:spPr/>
        <p:txBody>
          <a:bodyPr/>
          <a:lstStyle/>
          <a:p>
            <a:pPr rtl="0"/>
            <a:fld id="{DEF75CB5-5666-5049-9AE0-38EFD385C21E}" type="slidenum">
              <a:rPr lang="en-GB" smtClean="0"/>
              <a:t>21</a:t>
            </a:fld>
            <a:endParaRPr lang="en-GB"/>
          </a:p>
        </p:txBody>
      </p:sp>
    </p:spTree>
    <p:extLst>
      <p:ext uri="{BB962C8B-B14F-4D97-AF65-F5344CB8AC3E}">
        <p14:creationId xmlns:p14="http://schemas.microsoft.com/office/powerpoint/2010/main" val="3556416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22</a:t>
            </a:fld>
            <a:endParaRPr lang="en-GB"/>
          </a:p>
        </p:txBody>
      </p:sp>
    </p:spTree>
    <p:extLst>
      <p:ext uri="{BB962C8B-B14F-4D97-AF65-F5344CB8AC3E}">
        <p14:creationId xmlns:p14="http://schemas.microsoft.com/office/powerpoint/2010/main" val="485871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23</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26DA1-09D2-3FF4-D450-0DE0ABB67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1D6E5-D561-5211-B851-607BF9F1C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B373D-0AA1-7A99-666E-FF45E7C519F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7957BD-1770-48E6-36C1-5E6602B6CD9F}"/>
              </a:ext>
            </a:extLst>
          </p:cNvPr>
          <p:cNvSpPr>
            <a:spLocks noGrp="1"/>
          </p:cNvSpPr>
          <p:nvPr>
            <p:ph type="sldNum" sz="quarter" idx="5"/>
          </p:nvPr>
        </p:nvSpPr>
        <p:spPr/>
        <p:txBody>
          <a:bodyPr/>
          <a:lstStyle/>
          <a:p>
            <a:pPr rtl="0"/>
            <a:fld id="{DEF75CB5-5666-5049-9AE0-38EFD385C21E}" type="slidenum">
              <a:rPr lang="en-GB" smtClean="0"/>
              <a:t>12</a:t>
            </a:fld>
            <a:endParaRPr lang="en-GB"/>
          </a:p>
        </p:txBody>
      </p:sp>
    </p:spTree>
    <p:extLst>
      <p:ext uri="{BB962C8B-B14F-4D97-AF65-F5344CB8AC3E}">
        <p14:creationId xmlns:p14="http://schemas.microsoft.com/office/powerpoint/2010/main" val="210063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A441-1349-C6BA-197D-13F1C68CE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22B2A-440C-FE26-EF2D-1A1FDE75D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FB1D3-5577-53AD-7E13-732AFE38504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751882-B916-75DD-9167-4C90C2A6F90C}"/>
              </a:ext>
            </a:extLst>
          </p:cNvPr>
          <p:cNvSpPr>
            <a:spLocks noGrp="1"/>
          </p:cNvSpPr>
          <p:nvPr>
            <p:ph type="sldNum" sz="quarter" idx="5"/>
          </p:nvPr>
        </p:nvSpPr>
        <p:spPr/>
        <p:txBody>
          <a:bodyPr/>
          <a:lstStyle/>
          <a:p>
            <a:pPr rtl="0"/>
            <a:fld id="{DEF75CB5-5666-5049-9AE0-38EFD385C21E}" type="slidenum">
              <a:rPr lang="en-GB" smtClean="0"/>
              <a:t>13</a:t>
            </a:fld>
            <a:endParaRPr lang="en-GB"/>
          </a:p>
        </p:txBody>
      </p:sp>
    </p:spTree>
    <p:extLst>
      <p:ext uri="{BB962C8B-B14F-4D97-AF65-F5344CB8AC3E}">
        <p14:creationId xmlns:p14="http://schemas.microsoft.com/office/powerpoint/2010/main" val="3701467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14</a:t>
            </a:fld>
            <a:endParaRPr lang="en-GB"/>
          </a:p>
        </p:txBody>
      </p:sp>
    </p:spTree>
    <p:extLst>
      <p:ext uri="{BB962C8B-B14F-4D97-AF65-F5344CB8AC3E}">
        <p14:creationId xmlns:p14="http://schemas.microsoft.com/office/powerpoint/2010/main" val="33939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3669-8D31-A1FC-8779-36392D535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2B3EC-35BE-A65C-9AF8-57EBDF313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184E8-383C-201A-8630-2293986C18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BA72C2C-9E86-B3A8-1305-0493BFF9EA1E}"/>
              </a:ext>
            </a:extLst>
          </p:cNvPr>
          <p:cNvSpPr>
            <a:spLocks noGrp="1"/>
          </p:cNvSpPr>
          <p:nvPr>
            <p:ph type="sldNum" sz="quarter" idx="5"/>
          </p:nvPr>
        </p:nvSpPr>
        <p:spPr/>
        <p:txBody>
          <a:bodyPr/>
          <a:lstStyle/>
          <a:p>
            <a:pPr rtl="0"/>
            <a:fld id="{DEF75CB5-5666-5049-9AE0-38EFD385C21E}" type="slidenum">
              <a:rPr lang="en-GB" smtClean="0"/>
              <a:t>15</a:t>
            </a:fld>
            <a:endParaRPr lang="en-GB"/>
          </a:p>
        </p:txBody>
      </p:sp>
    </p:spTree>
    <p:extLst>
      <p:ext uri="{BB962C8B-B14F-4D97-AF65-F5344CB8AC3E}">
        <p14:creationId xmlns:p14="http://schemas.microsoft.com/office/powerpoint/2010/main" val="154990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775C-2B70-97C6-194E-9650FF646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CAAC9-317F-DA6F-4F61-F2C5B997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19775-726B-0D38-60F2-F474998015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B7169D-95C0-3BD1-CF78-EDADDAF8ECFE}"/>
              </a:ext>
            </a:extLst>
          </p:cNvPr>
          <p:cNvSpPr>
            <a:spLocks noGrp="1"/>
          </p:cNvSpPr>
          <p:nvPr>
            <p:ph type="sldNum" sz="quarter" idx="5"/>
          </p:nvPr>
        </p:nvSpPr>
        <p:spPr/>
        <p:txBody>
          <a:bodyPr/>
          <a:lstStyle/>
          <a:p>
            <a:pPr rtl="0"/>
            <a:fld id="{DEF75CB5-5666-5049-9AE0-38EFD385C21E}" type="slidenum">
              <a:rPr lang="en-GB" smtClean="0"/>
              <a:t>16</a:t>
            </a:fld>
            <a:endParaRPr lang="en-GB"/>
          </a:p>
        </p:txBody>
      </p:sp>
    </p:spTree>
    <p:extLst>
      <p:ext uri="{BB962C8B-B14F-4D97-AF65-F5344CB8AC3E}">
        <p14:creationId xmlns:p14="http://schemas.microsoft.com/office/powerpoint/2010/main" val="10290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3"/>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3"/>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he-IL"/>
              <a:t>לחץ כדי לערוך סגנונות טקסט של תבנית בסיס</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he-IL"/>
              <a:t>לחץ כדי לערוך סגנון כותרת של תבנית בסיס</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he-IL"/>
              <a:t>לחץ כדי לערוך סגנונות טקסט של תבנית בסיס</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he-IL"/>
              <a:t>לחץ כדי לערוך סגנונות טקסט של תבנית בסיס</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he-IL"/>
              <a:t>לחץ כדי לערוך סגנונות טקסט של תבנית בסיס</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he-IL"/>
              <a:t>לחץ כדי לערוך סגנון כותרת של תבנית בסיס</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כותרת ותוכן">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a:p>
            <a:pPr lvl="4" rtl="0"/>
            <a:r>
              <a:rPr lang="he-IL"/>
              <a:t>רמה חמישית</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he-IL"/>
              <a:t>לחץ כדי לערוך סגנון כותרת של תבנית בסיס</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he-IL"/>
              <a:t>לחץ כדי לערוך סגנון כותרת של תבנית בסיס</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he-IL"/>
              <a:t>לחץ כדי לערוך סגנון כותרת של תבנית בסיס</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a:p>
            <a:pPr lvl="4" rtl="0"/>
            <a:r>
              <a:rPr lang="he-IL"/>
              <a:t>רמה חמישית</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a:p>
            <a:pPr lvl="4" rtl="0"/>
            <a:r>
              <a:rPr lang="he-IL"/>
              <a:t>רמה חמישית</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a:p>
            <a:pPr lvl="4" rtl="0"/>
            <a:r>
              <a:rPr lang="he-IL"/>
              <a:t>רמה חמישית</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he-IL"/>
              <a:t>לחץ כדי לערוך סגנון כותרת של תבנית בסיס</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a:p>
            <a:pPr lvl="4" rtl="0"/>
            <a:r>
              <a:rPr lang="he-IL"/>
              <a:t>רמה חמישית</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he-IL"/>
              <a:t>לחץ על הסמל כדי להוסיף תמונה</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3"/>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he-IL"/>
              <a:t>לחץ כדי לערוך סגנונות טקסט של תבנית בסיס</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he-IL"/>
              <a:t>לחץ כדי לערוך סגנון כותרת של תבנית בסיס</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he-IL"/>
              <a:t>לחץ כדי לערוך סגנונות טקסט של תבנית בסיס</a:t>
            </a:r>
          </a:p>
          <a:p>
            <a:pPr lvl="1" rtl="0"/>
            <a:r>
              <a:rPr lang="he-IL"/>
              <a:t>רמה שנייה</a:t>
            </a:r>
          </a:p>
          <a:p>
            <a:pPr lvl="2" rtl="0"/>
            <a:r>
              <a:rPr lang="he-IL"/>
              <a:t>רמה שלישית</a:t>
            </a:r>
          </a:p>
          <a:p>
            <a:pPr lvl="3" rtl="0"/>
            <a:r>
              <a:rPr lang="he-IL"/>
              <a:t>רמה רביעית</a:t>
            </a:r>
          </a:p>
          <a:p>
            <a:pPr lvl="4" rtl="0"/>
            <a:r>
              <a:rPr lang="he-IL"/>
              <a:t>רמה חמישית</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0.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r>
              <a:rPr lang="en-GB" dirty="0"/>
              <a:t>Safe Voice</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rtlCol="0"/>
          <a:lstStyle>
            <a:defPPr>
              <a:defRPr lang="en-GB"/>
            </a:defPPr>
          </a:lstStyle>
          <a:p>
            <a:pPr rtl="0"/>
            <a:r>
              <a:rPr lang="en-US" dirty="0"/>
              <a:t>Real time updates</a:t>
            </a:r>
            <a:endParaRPr lang="en-GB"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2" y="5532550"/>
            <a:ext cx="12191997" cy="1323440"/>
          </a:xfrm>
        </p:spPr>
        <p:txBody>
          <a:bodyPr rtlCol="0"/>
          <a:lstStyle>
            <a:defPPr>
              <a:defRPr lang="en-GB"/>
            </a:defPPr>
          </a:lstStyle>
          <a:p>
            <a:pPr rtl="0"/>
            <a:r>
              <a:rPr lang="en-US" dirty="0"/>
              <a:t>Shlomi Zecharia – 315141242</a:t>
            </a:r>
            <a:endParaRPr lang="he-IL" dirty="0"/>
          </a:p>
          <a:p>
            <a:pPr rtl="0"/>
            <a:r>
              <a:rPr lang="en-US" dirty="0"/>
              <a:t>Shani Avid - 323858324</a:t>
            </a:r>
          </a:p>
          <a:p>
            <a:pPr rtl="0"/>
            <a:r>
              <a:rPr lang="en-US" dirty="0"/>
              <a:t>Yasmin Cohen - 212733836</a:t>
            </a:r>
            <a:endParaRPr lang="he-IL"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25544-5BA1-DEBB-E57C-314648FF222D}"/>
            </a:ext>
          </a:extLst>
        </p:cNvPr>
        <p:cNvGrpSpPr/>
        <p:nvPr/>
      </p:nvGrpSpPr>
      <p:grpSpPr>
        <a:xfrm>
          <a:off x="0" y="0"/>
          <a:ext cx="0" cy="0"/>
          <a:chOff x="0" y="0"/>
          <a:chExt cx="0" cy="0"/>
        </a:xfrm>
      </p:grpSpPr>
      <p:sp>
        <p:nvSpPr>
          <p:cNvPr id="7" name="מציין מיקום של כותרת תחתונה 6">
            <a:extLst>
              <a:ext uri="{FF2B5EF4-FFF2-40B4-BE49-F238E27FC236}">
                <a16:creationId xmlns:a16="http://schemas.microsoft.com/office/drawing/2014/main" id="{F1664D62-8731-31BE-17B1-77275A0EE014}"/>
              </a:ext>
            </a:extLst>
          </p:cNvPr>
          <p:cNvSpPr>
            <a:spLocks noGrp="1"/>
          </p:cNvSpPr>
          <p:nvPr>
            <p:ph type="ftr" sz="quarter" idx="11"/>
          </p:nvPr>
        </p:nvSpPr>
        <p:spPr/>
        <p:txBody>
          <a:bodyPr/>
          <a:lstStyle/>
          <a:p>
            <a:pPr rtl="0"/>
            <a:r>
              <a:rPr lang="en-GB"/>
              <a:t>Scientific findings</a:t>
            </a:r>
          </a:p>
        </p:txBody>
      </p:sp>
      <p:sp>
        <p:nvSpPr>
          <p:cNvPr id="8" name="מציין מיקום של מספר שקופית 7">
            <a:extLst>
              <a:ext uri="{FF2B5EF4-FFF2-40B4-BE49-F238E27FC236}">
                <a16:creationId xmlns:a16="http://schemas.microsoft.com/office/drawing/2014/main" id="{8425773A-4302-5BC8-BD3B-AFED3EEB327A}"/>
              </a:ext>
            </a:extLst>
          </p:cNvPr>
          <p:cNvSpPr>
            <a:spLocks noGrp="1"/>
          </p:cNvSpPr>
          <p:nvPr>
            <p:ph type="sldNum" sz="quarter" idx="12"/>
          </p:nvPr>
        </p:nvSpPr>
        <p:spPr/>
        <p:txBody>
          <a:bodyPr/>
          <a:lstStyle/>
          <a:p>
            <a:pPr rtl="0"/>
            <a:fld id="{FE024F78-56A6-7740-B68D-8D4D026EDF3F}" type="slidenum">
              <a:rPr lang="en-GB" smtClean="0"/>
              <a:pPr rtl="0"/>
              <a:t>10</a:t>
            </a:fld>
            <a:endParaRPr lang="en-GB" dirty="0"/>
          </a:p>
        </p:txBody>
      </p:sp>
      <p:pic>
        <p:nvPicPr>
          <p:cNvPr id="4" name="תמונה 3">
            <a:extLst>
              <a:ext uri="{FF2B5EF4-FFF2-40B4-BE49-F238E27FC236}">
                <a16:creationId xmlns:a16="http://schemas.microsoft.com/office/drawing/2014/main" id="{1B50AF16-DE21-CB71-1239-9A64CB4195EE}"/>
              </a:ext>
            </a:extLst>
          </p:cNvPr>
          <p:cNvPicPr>
            <a:picLocks noChangeAspect="1"/>
          </p:cNvPicPr>
          <p:nvPr/>
        </p:nvPicPr>
        <p:blipFill>
          <a:blip r:embed="rId2"/>
          <a:stretch>
            <a:fillRect/>
          </a:stretch>
        </p:blipFill>
        <p:spPr>
          <a:xfrm>
            <a:off x="2918205" y="381161"/>
            <a:ext cx="5883150" cy="5738357"/>
          </a:xfrm>
          <a:prstGeom prst="rect">
            <a:avLst/>
          </a:prstGeom>
        </p:spPr>
      </p:pic>
    </p:spTree>
    <p:extLst>
      <p:ext uri="{BB962C8B-B14F-4D97-AF65-F5344CB8AC3E}">
        <p14:creationId xmlns:p14="http://schemas.microsoft.com/office/powerpoint/2010/main" val="1063644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0151-708B-0962-38D9-0A95EE6A2C02}"/>
            </a:ext>
          </a:extLst>
        </p:cNvPr>
        <p:cNvGrpSpPr/>
        <p:nvPr/>
      </p:nvGrpSpPr>
      <p:grpSpPr>
        <a:xfrm>
          <a:off x="0" y="0"/>
          <a:ext cx="0" cy="0"/>
          <a:chOff x="0" y="0"/>
          <a:chExt cx="0" cy="0"/>
        </a:xfrm>
      </p:grpSpPr>
      <p:sp>
        <p:nvSpPr>
          <p:cNvPr id="7" name="מציין מיקום של כותרת תחתונה 6">
            <a:extLst>
              <a:ext uri="{FF2B5EF4-FFF2-40B4-BE49-F238E27FC236}">
                <a16:creationId xmlns:a16="http://schemas.microsoft.com/office/drawing/2014/main" id="{C47474FB-28CB-E463-92CB-8F8F0702925D}"/>
              </a:ext>
            </a:extLst>
          </p:cNvPr>
          <p:cNvSpPr>
            <a:spLocks noGrp="1"/>
          </p:cNvSpPr>
          <p:nvPr>
            <p:ph type="ftr" sz="quarter" idx="11"/>
          </p:nvPr>
        </p:nvSpPr>
        <p:spPr/>
        <p:txBody>
          <a:bodyPr/>
          <a:lstStyle/>
          <a:p>
            <a:pPr rtl="0"/>
            <a:r>
              <a:rPr lang="en-GB"/>
              <a:t>Scientific findings</a:t>
            </a:r>
          </a:p>
        </p:txBody>
      </p:sp>
      <p:sp>
        <p:nvSpPr>
          <p:cNvPr id="8" name="מציין מיקום של מספר שקופית 7">
            <a:extLst>
              <a:ext uri="{FF2B5EF4-FFF2-40B4-BE49-F238E27FC236}">
                <a16:creationId xmlns:a16="http://schemas.microsoft.com/office/drawing/2014/main" id="{4A83AB30-D708-3D5E-2E8F-11E2D2CC0A05}"/>
              </a:ext>
            </a:extLst>
          </p:cNvPr>
          <p:cNvSpPr>
            <a:spLocks noGrp="1"/>
          </p:cNvSpPr>
          <p:nvPr>
            <p:ph type="sldNum" sz="quarter" idx="12"/>
          </p:nvPr>
        </p:nvSpPr>
        <p:spPr/>
        <p:txBody>
          <a:bodyPr/>
          <a:lstStyle/>
          <a:p>
            <a:pPr rtl="0"/>
            <a:fld id="{FE024F78-56A6-7740-B68D-8D4D026EDF3F}" type="slidenum">
              <a:rPr lang="en-GB" smtClean="0"/>
              <a:pPr rtl="0"/>
              <a:t>11</a:t>
            </a:fld>
            <a:endParaRPr lang="en-GB" dirty="0"/>
          </a:p>
        </p:txBody>
      </p:sp>
      <p:pic>
        <p:nvPicPr>
          <p:cNvPr id="3" name="תמונה 2">
            <a:extLst>
              <a:ext uri="{FF2B5EF4-FFF2-40B4-BE49-F238E27FC236}">
                <a16:creationId xmlns:a16="http://schemas.microsoft.com/office/drawing/2014/main" id="{C7AA6068-D714-71C5-E772-6FB44836DEC7}"/>
              </a:ext>
            </a:extLst>
          </p:cNvPr>
          <p:cNvPicPr>
            <a:picLocks noChangeAspect="1"/>
          </p:cNvPicPr>
          <p:nvPr/>
        </p:nvPicPr>
        <p:blipFill>
          <a:blip r:embed="rId2"/>
          <a:stretch>
            <a:fillRect/>
          </a:stretch>
        </p:blipFill>
        <p:spPr>
          <a:xfrm>
            <a:off x="2990587" y="460794"/>
            <a:ext cx="6058425" cy="4976291"/>
          </a:xfrm>
          <a:prstGeom prst="rect">
            <a:avLst/>
          </a:prstGeom>
        </p:spPr>
      </p:pic>
    </p:spTree>
    <p:extLst>
      <p:ext uri="{BB962C8B-B14F-4D97-AF65-F5344CB8AC3E}">
        <p14:creationId xmlns:p14="http://schemas.microsoft.com/office/powerpoint/2010/main" val="415205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F78A-05A9-AE0C-BAF6-B87EE523F0C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134EB37-6B6B-06E2-73E6-FD55DDE2F872}"/>
              </a:ext>
            </a:extLst>
          </p:cNvPr>
          <p:cNvSpPr>
            <a:spLocks noGrp="1"/>
          </p:cNvSpPr>
          <p:nvPr>
            <p:ph type="title"/>
          </p:nvPr>
        </p:nvSpPr>
        <p:spPr>
          <a:xfrm>
            <a:off x="676631" y="40005"/>
            <a:ext cx="10515600" cy="1325563"/>
          </a:xfrm>
        </p:spPr>
        <p:txBody>
          <a:bodyPr rtlCol="0"/>
          <a:lstStyle>
            <a:defPPr>
              <a:defRPr lang="en-GB"/>
            </a:defPPr>
          </a:lstStyle>
          <a:p>
            <a:pPr rtl="0"/>
            <a:r>
              <a:rPr lang="en-US" dirty="0"/>
              <a:t>Firebase</a:t>
            </a:r>
            <a:endParaRPr lang="en-GB" dirty="0"/>
          </a:p>
        </p:txBody>
      </p:sp>
      <p:sp>
        <p:nvSpPr>
          <p:cNvPr id="7" name="Footer Placeholder 6">
            <a:extLst>
              <a:ext uri="{FF2B5EF4-FFF2-40B4-BE49-F238E27FC236}">
                <a16:creationId xmlns:a16="http://schemas.microsoft.com/office/drawing/2014/main" id="{22B2E0C8-897D-5D27-A418-38E8A3DF8005}"/>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B2A59A60-7CB2-0D8F-3DB4-AE1427838B3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12</a:t>
            </a:fld>
            <a:endParaRPr lang="en-GB" dirty="0"/>
          </a:p>
        </p:txBody>
      </p:sp>
      <p:pic>
        <p:nvPicPr>
          <p:cNvPr id="9" name="תמונה 8">
            <a:extLst>
              <a:ext uri="{FF2B5EF4-FFF2-40B4-BE49-F238E27FC236}">
                <a16:creationId xmlns:a16="http://schemas.microsoft.com/office/drawing/2014/main" id="{7D36803C-CE43-2BC6-8A87-F7355B152709}"/>
              </a:ext>
            </a:extLst>
          </p:cNvPr>
          <p:cNvPicPr>
            <a:picLocks noChangeAspect="1"/>
          </p:cNvPicPr>
          <p:nvPr/>
        </p:nvPicPr>
        <p:blipFill rotWithShape="1">
          <a:blip r:embed="rId3"/>
          <a:srcRect b="14287"/>
          <a:stretch/>
        </p:blipFill>
        <p:spPr>
          <a:xfrm>
            <a:off x="7266761" y="75909"/>
            <a:ext cx="4738202" cy="3400720"/>
          </a:xfrm>
          <a:prstGeom prst="rect">
            <a:avLst/>
          </a:prstGeom>
        </p:spPr>
      </p:pic>
      <p:pic>
        <p:nvPicPr>
          <p:cNvPr id="11" name="תמונה 10">
            <a:extLst>
              <a:ext uri="{FF2B5EF4-FFF2-40B4-BE49-F238E27FC236}">
                <a16:creationId xmlns:a16="http://schemas.microsoft.com/office/drawing/2014/main" id="{5E9B1096-3DC6-5609-DFED-3BC092606293}"/>
              </a:ext>
            </a:extLst>
          </p:cNvPr>
          <p:cNvPicPr>
            <a:picLocks noChangeAspect="1"/>
          </p:cNvPicPr>
          <p:nvPr/>
        </p:nvPicPr>
        <p:blipFill>
          <a:blip r:embed="rId4"/>
          <a:stretch>
            <a:fillRect/>
          </a:stretch>
        </p:blipFill>
        <p:spPr>
          <a:xfrm>
            <a:off x="6880166" y="3658079"/>
            <a:ext cx="5206686" cy="3124012"/>
          </a:xfrm>
          <a:prstGeom prst="rect">
            <a:avLst/>
          </a:prstGeom>
        </p:spPr>
      </p:pic>
      <p:pic>
        <p:nvPicPr>
          <p:cNvPr id="13" name="תמונה 12">
            <a:extLst>
              <a:ext uri="{FF2B5EF4-FFF2-40B4-BE49-F238E27FC236}">
                <a16:creationId xmlns:a16="http://schemas.microsoft.com/office/drawing/2014/main" id="{D5E8A446-BBAA-1762-39FF-7D6167764DE4}"/>
              </a:ext>
            </a:extLst>
          </p:cNvPr>
          <p:cNvPicPr>
            <a:picLocks noChangeAspect="1"/>
          </p:cNvPicPr>
          <p:nvPr/>
        </p:nvPicPr>
        <p:blipFill>
          <a:blip r:embed="rId5"/>
          <a:stretch>
            <a:fillRect/>
          </a:stretch>
        </p:blipFill>
        <p:spPr>
          <a:xfrm>
            <a:off x="105148" y="28280"/>
            <a:ext cx="4138019" cy="3400720"/>
          </a:xfrm>
          <a:prstGeom prst="rect">
            <a:avLst/>
          </a:prstGeom>
        </p:spPr>
      </p:pic>
      <p:pic>
        <p:nvPicPr>
          <p:cNvPr id="3" name="תמונה 2">
            <a:extLst>
              <a:ext uri="{FF2B5EF4-FFF2-40B4-BE49-F238E27FC236}">
                <a16:creationId xmlns:a16="http://schemas.microsoft.com/office/drawing/2014/main" id="{C333603F-751F-26F3-93C2-9C40EF0CF062}"/>
              </a:ext>
            </a:extLst>
          </p:cNvPr>
          <p:cNvPicPr>
            <a:picLocks noChangeAspect="1"/>
          </p:cNvPicPr>
          <p:nvPr/>
        </p:nvPicPr>
        <p:blipFill>
          <a:blip r:embed="rId6"/>
          <a:stretch>
            <a:fillRect/>
          </a:stretch>
        </p:blipFill>
        <p:spPr>
          <a:xfrm>
            <a:off x="105148" y="3658079"/>
            <a:ext cx="6690940" cy="3124012"/>
          </a:xfrm>
          <a:prstGeom prst="rect">
            <a:avLst/>
          </a:prstGeom>
        </p:spPr>
      </p:pic>
      <p:sp>
        <p:nvSpPr>
          <p:cNvPr id="2" name="תיבת טקסט 1">
            <a:extLst>
              <a:ext uri="{FF2B5EF4-FFF2-40B4-BE49-F238E27FC236}">
                <a16:creationId xmlns:a16="http://schemas.microsoft.com/office/drawing/2014/main" id="{312D4C3B-B0E9-AD94-E90B-054A3E09620B}"/>
              </a:ext>
            </a:extLst>
          </p:cNvPr>
          <p:cNvSpPr txBox="1"/>
          <p:nvPr/>
        </p:nvSpPr>
        <p:spPr>
          <a:xfrm>
            <a:off x="4365683" y="2574043"/>
            <a:ext cx="2778562" cy="646331"/>
          </a:xfrm>
          <a:prstGeom prst="rect">
            <a:avLst/>
          </a:prstGeom>
          <a:noFill/>
        </p:spPr>
        <p:txBody>
          <a:bodyPr wrap="square" rtlCol="0">
            <a:spAutoFit/>
          </a:bodyPr>
          <a:lstStyle/>
          <a:p>
            <a:pPr algn="r" rtl="1"/>
            <a:r>
              <a:rPr lang="he-IL" dirty="0">
                <a:solidFill>
                  <a:srgbClr val="FFFFFF"/>
                </a:solidFill>
              </a:rPr>
              <a:t>מבנה המערכת בפועל ומיקום חלקיה</a:t>
            </a:r>
            <a:endParaRPr lang="en-GB" dirty="0">
              <a:solidFill>
                <a:srgbClr val="FFFFFF"/>
              </a:solidFill>
            </a:endParaRPr>
          </a:p>
        </p:txBody>
      </p:sp>
    </p:spTree>
    <p:extLst>
      <p:ext uri="{BB962C8B-B14F-4D97-AF65-F5344CB8AC3E}">
        <p14:creationId xmlns:p14="http://schemas.microsoft.com/office/powerpoint/2010/main" val="273198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12EDB-DCAD-EF62-5363-5503C1A6ED6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1B47D75-1C03-D529-85C1-D76878490939}"/>
              </a:ext>
            </a:extLst>
          </p:cNvPr>
          <p:cNvSpPr>
            <a:spLocks noGrp="1"/>
          </p:cNvSpPr>
          <p:nvPr>
            <p:ph type="title"/>
          </p:nvPr>
        </p:nvSpPr>
        <p:spPr/>
        <p:txBody>
          <a:bodyPr rtlCol="0"/>
          <a:lstStyle>
            <a:defPPr>
              <a:defRPr lang="en-GB"/>
            </a:defPPr>
          </a:lstStyle>
          <a:p>
            <a:pPr rtl="0"/>
            <a:r>
              <a:rPr lang="en-US" b="0" i="0" dirty="0">
                <a:effectLst/>
                <a:latin typeface="Arial" panose="020B0604020202020204" pitchFamily="34" charset="0"/>
              </a:rPr>
              <a:t>System description </a:t>
            </a:r>
            <a:endParaRPr lang="en-GB" dirty="0"/>
          </a:p>
        </p:txBody>
      </p:sp>
      <p:sp>
        <p:nvSpPr>
          <p:cNvPr id="7" name="Footer Placeholder 6">
            <a:extLst>
              <a:ext uri="{FF2B5EF4-FFF2-40B4-BE49-F238E27FC236}">
                <a16:creationId xmlns:a16="http://schemas.microsoft.com/office/drawing/2014/main" id="{FB2750C5-C697-E33B-EB4C-CED529032D78}"/>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BE36A1F5-DE48-EE6A-2D54-F6F8B4F66AB7}"/>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13</a:t>
            </a:fld>
            <a:endParaRPr lang="en-GB" dirty="0"/>
          </a:p>
        </p:txBody>
      </p:sp>
      <p:sp>
        <p:nvSpPr>
          <p:cNvPr id="2" name="תיבת טקסט 1">
            <a:extLst>
              <a:ext uri="{FF2B5EF4-FFF2-40B4-BE49-F238E27FC236}">
                <a16:creationId xmlns:a16="http://schemas.microsoft.com/office/drawing/2014/main" id="{57AC23DC-FECE-C936-075E-81F6DAC8B474}"/>
              </a:ext>
            </a:extLst>
          </p:cNvPr>
          <p:cNvSpPr txBox="1"/>
          <p:nvPr/>
        </p:nvSpPr>
        <p:spPr>
          <a:xfrm>
            <a:off x="1122219" y="1932709"/>
            <a:ext cx="9869058" cy="1600438"/>
          </a:xfrm>
          <a:prstGeom prst="rect">
            <a:avLst/>
          </a:prstGeom>
          <a:noFill/>
        </p:spPr>
        <p:txBody>
          <a:bodyPr wrap="square" rtlCol="0">
            <a:spAutoFit/>
          </a:bodyPr>
          <a:lstStyle/>
          <a:p>
            <a:pPr algn="l"/>
            <a:r>
              <a:rPr lang="en-US" sz="2800" dirty="0">
                <a:solidFill>
                  <a:srgbClr val="FFFFFF"/>
                </a:solidFill>
              </a:rPr>
              <a:t>We have also prepared a video that explains the use and screenshots that show an example of using the application...</a:t>
            </a:r>
          </a:p>
          <a:p>
            <a:pPr algn="l"/>
            <a:endParaRPr lang="en-US" sz="2800" dirty="0">
              <a:solidFill>
                <a:srgbClr val="FFFFFF"/>
              </a:solidFill>
            </a:endParaRPr>
          </a:p>
          <a:p>
            <a:pPr algn="l"/>
            <a:r>
              <a:rPr lang="en-US" sz="1400" dirty="0">
                <a:solidFill>
                  <a:srgbClr val="FFFFFF"/>
                </a:solidFill>
              </a:rPr>
              <a:t>(The video is shown in Hebrew)</a:t>
            </a:r>
            <a:endParaRPr lang="en-GB" sz="1400" dirty="0">
              <a:solidFill>
                <a:srgbClr val="FFFFFF"/>
              </a:solidFill>
            </a:endParaRPr>
          </a:p>
        </p:txBody>
      </p:sp>
    </p:spTree>
    <p:extLst>
      <p:ext uri="{BB962C8B-B14F-4D97-AF65-F5344CB8AC3E}">
        <p14:creationId xmlns:p14="http://schemas.microsoft.com/office/powerpoint/2010/main" val="3188618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DC1D572A-9032-57D9-BBFE-37200011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234" y="1690688"/>
            <a:ext cx="8845834" cy="4055874"/>
          </a:xfrm>
          <a:prstGeom prst="rect">
            <a:avLst/>
          </a:prstGeom>
          <a:noFill/>
        </p:spPr>
      </p:pic>
      <p:sp>
        <p:nvSpPr>
          <p:cNvPr id="4" name="Footer Placeholder 6">
            <a:extLst>
              <a:ext uri="{FF2B5EF4-FFF2-40B4-BE49-F238E27FC236}">
                <a16:creationId xmlns:a16="http://schemas.microsoft.com/office/drawing/2014/main" id="{E0FD1F43-D5C6-E9D9-82AE-DBC55808FA4D}"/>
              </a:ext>
            </a:extLst>
          </p:cNvPr>
          <p:cNvSpPr txBox="1">
            <a:spLocks/>
          </p:cNvSpPr>
          <p:nvPr/>
        </p:nvSpPr>
        <p:spPr>
          <a:xfrm>
            <a:off x="849351" y="365125"/>
            <a:ext cx="10515600" cy="1325563"/>
          </a:xfrm>
          <a:prstGeom prst="rect">
            <a:avLst/>
          </a:prstGeom>
        </p:spPr>
        <p:txBody>
          <a:bodyPr vert="horz" lIns="91440" tIns="45720" rIns="91440" bIns="45720" rtlCol="0" anchor="ctr">
            <a:normAutofit/>
          </a:bodyPr>
          <a:lstStyle>
            <a:defPPr rtl="0">
              <a:defRPr lang="en-GB"/>
            </a:defPPr>
            <a:lvl1pPr marL="0" algn="l" defTabSz="914400" rtl="0" eaLnBrk="1" latinLnBrk="0" hangingPunct="1">
              <a:defRPr lang="en-GB" sz="1200" kern="1200" spc="0">
                <a:solidFill>
                  <a:schemeClr val="bg1"/>
                </a:solidFill>
                <a:latin typeface="+mj-lt"/>
                <a:ea typeface="+mn-ea"/>
                <a:cs typeface="Biome" panose="020B0503030204020804" pitchFamily="34" charset="0"/>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pPr algn="ctr">
              <a:lnSpc>
                <a:spcPct val="90000"/>
              </a:lnSpc>
              <a:spcBef>
                <a:spcPct val="0"/>
              </a:spcBef>
              <a:spcAft>
                <a:spcPts val="600"/>
              </a:spcAft>
            </a:pPr>
            <a:r>
              <a:rPr lang="en-US" sz="3700" dirty="0">
                <a:ea typeface="+mj-ea"/>
              </a:rPr>
              <a:t>Go To :</a:t>
            </a:r>
          </a:p>
          <a:p>
            <a:pPr algn="ctr">
              <a:lnSpc>
                <a:spcPct val="90000"/>
              </a:lnSpc>
              <a:spcBef>
                <a:spcPct val="0"/>
              </a:spcBef>
              <a:spcAft>
                <a:spcPts val="600"/>
              </a:spcAft>
            </a:pPr>
            <a:r>
              <a:rPr lang="en-US" sz="2800" dirty="0">
                <a:ea typeface="+mj-ea"/>
              </a:rPr>
              <a:t>https://github.com/2shlomi9/SaveVoiceApp</a:t>
            </a:r>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a:xfrm>
            <a:off x="2552369" y="5944899"/>
            <a:ext cx="7518062" cy="365125"/>
          </a:xfrm>
        </p:spPr>
        <p:txBody>
          <a:bodyPr vert="horz" lIns="91440" tIns="45720" rIns="91440" bIns="45720" rtlCol="0" anchor="ctr">
            <a:noAutofit/>
          </a:bodyPr>
          <a:lstStyle>
            <a:defPPr>
              <a:defRPr lang="en-GB"/>
            </a:defPPr>
          </a:lstStyle>
          <a:p>
            <a:pPr>
              <a:spcAft>
                <a:spcPts val="600"/>
              </a:spcAft>
            </a:pPr>
            <a:r>
              <a:rPr lang="en-GB" sz="2000" kern="1200" spc="0" dirty="0">
                <a:latin typeface="+mj-lt"/>
                <a:ea typeface="+mn-ea"/>
                <a:cs typeface="Biome" panose="020B0503030204020804" pitchFamily="34" charset="0"/>
              </a:rPr>
              <a:t>Press Run_App_Example</a:t>
            </a:r>
            <a:r>
              <a:rPr lang="en-GB" sz="2000" dirty="0"/>
              <a:t>.mp4 to download the video</a:t>
            </a:r>
            <a:endParaRPr lang="en-GB" sz="2000" kern="1200" spc="0" dirty="0">
              <a:latin typeface="+mj-lt"/>
              <a:ea typeface="+mn-ea"/>
              <a:cs typeface="Biome" panose="020B0503030204020804" pitchFamily="34" charset="0"/>
            </a:endParaRP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defPPr>
              <a:defRPr lang="en-GB"/>
            </a:defPPr>
          </a:lstStyle>
          <a:p>
            <a:pPr>
              <a:spcAft>
                <a:spcPts val="600"/>
              </a:spcAft>
            </a:pPr>
            <a:fld id="{FE024F78-56A6-7740-B68D-8D4D026EDF3F}" type="slidenum">
              <a:rPr lang="en-GB" smtClean="0"/>
              <a:pPr>
                <a:spcAft>
                  <a:spcPts val="600"/>
                </a:spcAft>
              </a:pPr>
              <a:t>14</a:t>
            </a:fld>
            <a:endParaRPr lang="en-GB"/>
          </a:p>
        </p:txBody>
      </p:sp>
    </p:spTree>
    <p:extLst>
      <p:ext uri="{BB962C8B-B14F-4D97-AF65-F5344CB8AC3E}">
        <p14:creationId xmlns:p14="http://schemas.microsoft.com/office/powerpoint/2010/main" val="3358645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DB78-EF75-3124-782F-30DAF6B1F7A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CB3480-AF12-CF7B-4D62-BC227F6C5978}"/>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CA6BCFF8-B87D-AEAD-3293-599204751D0C}"/>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15</a:t>
            </a:fld>
            <a:endParaRPr lang="en-GB" dirty="0"/>
          </a:p>
        </p:txBody>
      </p:sp>
      <p:pic>
        <p:nvPicPr>
          <p:cNvPr id="3" name="תמונה 2">
            <a:extLst>
              <a:ext uri="{FF2B5EF4-FFF2-40B4-BE49-F238E27FC236}">
                <a16:creationId xmlns:a16="http://schemas.microsoft.com/office/drawing/2014/main" id="{78B0E7E3-BA1A-024A-B573-E38D6CC3F719}"/>
              </a:ext>
            </a:extLst>
          </p:cNvPr>
          <p:cNvPicPr>
            <a:picLocks noChangeAspect="1"/>
          </p:cNvPicPr>
          <p:nvPr/>
        </p:nvPicPr>
        <p:blipFill>
          <a:blip r:embed="rId3"/>
          <a:stretch>
            <a:fillRect/>
          </a:stretch>
        </p:blipFill>
        <p:spPr>
          <a:xfrm>
            <a:off x="9153035" y="1506682"/>
            <a:ext cx="2992582" cy="5356398"/>
          </a:xfrm>
          <a:prstGeom prst="rect">
            <a:avLst/>
          </a:prstGeom>
        </p:spPr>
      </p:pic>
      <p:pic>
        <p:nvPicPr>
          <p:cNvPr id="10" name="תמונה 9">
            <a:extLst>
              <a:ext uri="{FF2B5EF4-FFF2-40B4-BE49-F238E27FC236}">
                <a16:creationId xmlns:a16="http://schemas.microsoft.com/office/drawing/2014/main" id="{71273A28-7647-E3D0-D8EC-E1B207766926}"/>
              </a:ext>
            </a:extLst>
          </p:cNvPr>
          <p:cNvPicPr>
            <a:picLocks noChangeAspect="1"/>
          </p:cNvPicPr>
          <p:nvPr/>
        </p:nvPicPr>
        <p:blipFill>
          <a:blip r:embed="rId4"/>
          <a:stretch>
            <a:fillRect/>
          </a:stretch>
        </p:blipFill>
        <p:spPr>
          <a:xfrm>
            <a:off x="6096000" y="0"/>
            <a:ext cx="2992582" cy="6858000"/>
          </a:xfrm>
          <a:prstGeom prst="rect">
            <a:avLst/>
          </a:prstGeom>
        </p:spPr>
      </p:pic>
      <p:pic>
        <p:nvPicPr>
          <p:cNvPr id="12" name="תמונה 11">
            <a:extLst>
              <a:ext uri="{FF2B5EF4-FFF2-40B4-BE49-F238E27FC236}">
                <a16:creationId xmlns:a16="http://schemas.microsoft.com/office/drawing/2014/main" id="{FE0D509B-761E-124D-F509-4D8F67BF650E}"/>
              </a:ext>
            </a:extLst>
          </p:cNvPr>
          <p:cNvPicPr>
            <a:picLocks noChangeAspect="1"/>
          </p:cNvPicPr>
          <p:nvPr/>
        </p:nvPicPr>
        <p:blipFill>
          <a:blip r:embed="rId5"/>
          <a:stretch>
            <a:fillRect/>
          </a:stretch>
        </p:blipFill>
        <p:spPr>
          <a:xfrm>
            <a:off x="3073547" y="5080"/>
            <a:ext cx="2992582" cy="6858000"/>
          </a:xfrm>
          <a:prstGeom prst="rect">
            <a:avLst/>
          </a:prstGeom>
        </p:spPr>
      </p:pic>
      <p:pic>
        <p:nvPicPr>
          <p:cNvPr id="14" name="תמונה 13">
            <a:extLst>
              <a:ext uri="{FF2B5EF4-FFF2-40B4-BE49-F238E27FC236}">
                <a16:creationId xmlns:a16="http://schemas.microsoft.com/office/drawing/2014/main" id="{313D8EE9-B2ED-E8C3-9FD3-C1B5A6C0A462}"/>
              </a:ext>
            </a:extLst>
          </p:cNvPr>
          <p:cNvPicPr>
            <a:picLocks noChangeAspect="1"/>
          </p:cNvPicPr>
          <p:nvPr/>
        </p:nvPicPr>
        <p:blipFill>
          <a:blip r:embed="rId6"/>
          <a:stretch>
            <a:fillRect/>
          </a:stretch>
        </p:blipFill>
        <p:spPr>
          <a:xfrm>
            <a:off x="28576" y="5080"/>
            <a:ext cx="2992582" cy="6858000"/>
          </a:xfrm>
          <a:prstGeom prst="rect">
            <a:avLst/>
          </a:prstGeom>
        </p:spPr>
      </p:pic>
      <p:sp>
        <p:nvSpPr>
          <p:cNvPr id="2" name="תיבת טקסט 1">
            <a:extLst>
              <a:ext uri="{FF2B5EF4-FFF2-40B4-BE49-F238E27FC236}">
                <a16:creationId xmlns:a16="http://schemas.microsoft.com/office/drawing/2014/main" id="{1E0BA8B9-4292-2A14-3E64-70E9CFD4BBC7}"/>
              </a:ext>
            </a:extLst>
          </p:cNvPr>
          <p:cNvSpPr txBox="1"/>
          <p:nvPr/>
        </p:nvSpPr>
        <p:spPr>
          <a:xfrm>
            <a:off x="9153035" y="160034"/>
            <a:ext cx="2992582" cy="1200329"/>
          </a:xfrm>
          <a:prstGeom prst="rect">
            <a:avLst/>
          </a:prstGeom>
          <a:noFill/>
        </p:spPr>
        <p:txBody>
          <a:bodyPr wrap="square" rtlCol="0">
            <a:spAutoFit/>
          </a:bodyPr>
          <a:lstStyle/>
          <a:p>
            <a:pPr algn="l"/>
            <a:r>
              <a:rPr lang="en-US" sz="2400" dirty="0">
                <a:solidFill>
                  <a:srgbClr val="FFFFFF"/>
                </a:solidFill>
              </a:rPr>
              <a:t>Three login screens and at the end the profile view</a:t>
            </a:r>
            <a:endParaRPr lang="en-GB" sz="2400" dirty="0">
              <a:solidFill>
                <a:srgbClr val="FFFFFF"/>
              </a:solidFill>
            </a:endParaRPr>
          </a:p>
        </p:txBody>
      </p:sp>
    </p:spTree>
    <p:extLst>
      <p:ext uri="{BB962C8B-B14F-4D97-AF65-F5344CB8AC3E}">
        <p14:creationId xmlns:p14="http://schemas.microsoft.com/office/powerpoint/2010/main" val="372096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36D22-C3D7-7095-2E1F-58033099864E}"/>
            </a:ext>
          </a:extLst>
        </p:cNvPr>
        <p:cNvGrpSpPr/>
        <p:nvPr/>
      </p:nvGrpSpPr>
      <p:grpSpPr>
        <a:xfrm>
          <a:off x="0" y="0"/>
          <a:ext cx="0" cy="0"/>
          <a:chOff x="0" y="0"/>
          <a:chExt cx="0" cy="0"/>
        </a:xfrm>
      </p:grpSpPr>
      <p:pic>
        <p:nvPicPr>
          <p:cNvPr id="6" name="תמונה 5">
            <a:extLst>
              <a:ext uri="{FF2B5EF4-FFF2-40B4-BE49-F238E27FC236}">
                <a16:creationId xmlns:a16="http://schemas.microsoft.com/office/drawing/2014/main" id="{F5260C04-7DEB-B125-B0B7-B7D2A5E57F35}"/>
              </a:ext>
            </a:extLst>
          </p:cNvPr>
          <p:cNvPicPr>
            <a:picLocks noChangeAspect="1"/>
          </p:cNvPicPr>
          <p:nvPr/>
        </p:nvPicPr>
        <p:blipFill>
          <a:blip r:embed="rId3"/>
          <a:stretch>
            <a:fillRect/>
          </a:stretch>
        </p:blipFill>
        <p:spPr>
          <a:xfrm>
            <a:off x="6410036" y="0"/>
            <a:ext cx="2992582" cy="6858000"/>
          </a:xfrm>
          <a:prstGeom prst="rect">
            <a:avLst/>
          </a:prstGeom>
        </p:spPr>
      </p:pic>
      <p:pic>
        <p:nvPicPr>
          <p:cNvPr id="11" name="תמונה 10">
            <a:extLst>
              <a:ext uri="{FF2B5EF4-FFF2-40B4-BE49-F238E27FC236}">
                <a16:creationId xmlns:a16="http://schemas.microsoft.com/office/drawing/2014/main" id="{ED53E4CF-7851-5F36-19A6-E25EFBE093BB}"/>
              </a:ext>
            </a:extLst>
          </p:cNvPr>
          <p:cNvPicPr>
            <a:picLocks noChangeAspect="1"/>
          </p:cNvPicPr>
          <p:nvPr/>
        </p:nvPicPr>
        <p:blipFill>
          <a:blip r:embed="rId4"/>
          <a:stretch>
            <a:fillRect/>
          </a:stretch>
        </p:blipFill>
        <p:spPr>
          <a:xfrm>
            <a:off x="3205018" y="0"/>
            <a:ext cx="2992582" cy="6858000"/>
          </a:xfrm>
          <a:prstGeom prst="rect">
            <a:avLst/>
          </a:prstGeom>
        </p:spPr>
      </p:pic>
      <p:pic>
        <p:nvPicPr>
          <p:cNvPr id="14" name="תמונה 13">
            <a:extLst>
              <a:ext uri="{FF2B5EF4-FFF2-40B4-BE49-F238E27FC236}">
                <a16:creationId xmlns:a16="http://schemas.microsoft.com/office/drawing/2014/main" id="{C0109CCD-6720-806D-3757-76C7AD56F6B4}"/>
              </a:ext>
            </a:extLst>
          </p:cNvPr>
          <p:cNvPicPr>
            <a:picLocks noChangeAspect="1"/>
          </p:cNvPicPr>
          <p:nvPr/>
        </p:nvPicPr>
        <p:blipFill>
          <a:blip r:embed="rId5"/>
          <a:stretch>
            <a:fillRect/>
          </a:stretch>
        </p:blipFill>
        <p:spPr>
          <a:xfrm>
            <a:off x="85433" y="0"/>
            <a:ext cx="2992582" cy="6858000"/>
          </a:xfrm>
          <a:prstGeom prst="rect">
            <a:avLst/>
          </a:prstGeom>
        </p:spPr>
      </p:pic>
      <p:sp>
        <p:nvSpPr>
          <p:cNvPr id="3" name="תיבת טקסט 2">
            <a:extLst>
              <a:ext uri="{FF2B5EF4-FFF2-40B4-BE49-F238E27FC236}">
                <a16:creationId xmlns:a16="http://schemas.microsoft.com/office/drawing/2014/main" id="{8C8F084B-59C5-2F96-1E6B-4FD00EEEE936}"/>
              </a:ext>
            </a:extLst>
          </p:cNvPr>
          <p:cNvSpPr txBox="1"/>
          <p:nvPr/>
        </p:nvSpPr>
        <p:spPr>
          <a:xfrm>
            <a:off x="9615054" y="218208"/>
            <a:ext cx="2491513" cy="1938992"/>
          </a:xfrm>
          <a:prstGeom prst="rect">
            <a:avLst/>
          </a:prstGeom>
          <a:noFill/>
        </p:spPr>
        <p:txBody>
          <a:bodyPr wrap="square" rtlCol="0">
            <a:spAutoFit/>
          </a:bodyPr>
          <a:lstStyle/>
          <a:p>
            <a:pPr algn="l"/>
            <a:r>
              <a:rPr lang="en-US" sz="2000" dirty="0">
                <a:solidFill>
                  <a:srgbClr val="FFFFFF"/>
                </a:solidFill>
              </a:rPr>
              <a:t>These are groups to which the user is registered to receive voice messages from the group manager</a:t>
            </a:r>
            <a:endParaRPr lang="en-GB" sz="2000" dirty="0">
              <a:solidFill>
                <a:srgbClr val="FFFFFF"/>
              </a:solidFill>
            </a:endParaRPr>
          </a:p>
        </p:txBody>
      </p:sp>
    </p:spTree>
    <p:extLst>
      <p:ext uri="{BB962C8B-B14F-4D97-AF65-F5344CB8AC3E}">
        <p14:creationId xmlns:p14="http://schemas.microsoft.com/office/powerpoint/2010/main" val="119512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7530-68AA-3B31-92EC-1F1E74AFAE57}"/>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4D4D33FC-3332-EF36-85F5-F085123C6F23}"/>
              </a:ext>
            </a:extLst>
          </p:cNvPr>
          <p:cNvPicPr>
            <a:picLocks noChangeAspect="1"/>
          </p:cNvPicPr>
          <p:nvPr/>
        </p:nvPicPr>
        <p:blipFill>
          <a:blip r:embed="rId3"/>
          <a:stretch>
            <a:fillRect/>
          </a:stretch>
        </p:blipFill>
        <p:spPr>
          <a:xfrm>
            <a:off x="3280064" y="0"/>
            <a:ext cx="2992582" cy="6858000"/>
          </a:xfrm>
          <a:prstGeom prst="rect">
            <a:avLst/>
          </a:prstGeom>
        </p:spPr>
      </p:pic>
      <p:pic>
        <p:nvPicPr>
          <p:cNvPr id="5" name="תמונה 4">
            <a:extLst>
              <a:ext uri="{FF2B5EF4-FFF2-40B4-BE49-F238E27FC236}">
                <a16:creationId xmlns:a16="http://schemas.microsoft.com/office/drawing/2014/main" id="{2C86851E-69D5-F57B-EA6A-0795FE32A604}"/>
              </a:ext>
            </a:extLst>
          </p:cNvPr>
          <p:cNvPicPr>
            <a:picLocks noChangeAspect="1"/>
          </p:cNvPicPr>
          <p:nvPr/>
        </p:nvPicPr>
        <p:blipFill>
          <a:blip r:embed="rId4"/>
          <a:stretch>
            <a:fillRect/>
          </a:stretch>
        </p:blipFill>
        <p:spPr>
          <a:xfrm>
            <a:off x="114069" y="-5080"/>
            <a:ext cx="2992582" cy="6858000"/>
          </a:xfrm>
          <a:prstGeom prst="rect">
            <a:avLst/>
          </a:prstGeom>
        </p:spPr>
      </p:pic>
      <p:pic>
        <p:nvPicPr>
          <p:cNvPr id="8" name="תמונה 7">
            <a:extLst>
              <a:ext uri="{FF2B5EF4-FFF2-40B4-BE49-F238E27FC236}">
                <a16:creationId xmlns:a16="http://schemas.microsoft.com/office/drawing/2014/main" id="{BB6D0A90-5E9C-E0CA-8677-522715DEE11D}"/>
              </a:ext>
            </a:extLst>
          </p:cNvPr>
          <p:cNvPicPr>
            <a:picLocks noChangeAspect="1"/>
          </p:cNvPicPr>
          <p:nvPr/>
        </p:nvPicPr>
        <p:blipFill>
          <a:blip r:embed="rId5"/>
          <a:stretch>
            <a:fillRect/>
          </a:stretch>
        </p:blipFill>
        <p:spPr>
          <a:xfrm>
            <a:off x="6446059" y="0"/>
            <a:ext cx="2992582" cy="6858000"/>
          </a:xfrm>
          <a:prstGeom prst="rect">
            <a:avLst/>
          </a:prstGeom>
        </p:spPr>
      </p:pic>
      <p:sp>
        <p:nvSpPr>
          <p:cNvPr id="2" name="תיבת טקסט 1">
            <a:extLst>
              <a:ext uri="{FF2B5EF4-FFF2-40B4-BE49-F238E27FC236}">
                <a16:creationId xmlns:a16="http://schemas.microsoft.com/office/drawing/2014/main" id="{7EB6D6CF-FBBF-4CAD-03DD-20F3FCB02798}"/>
              </a:ext>
            </a:extLst>
          </p:cNvPr>
          <p:cNvSpPr txBox="1"/>
          <p:nvPr/>
        </p:nvSpPr>
        <p:spPr>
          <a:xfrm>
            <a:off x="9438641" y="529936"/>
            <a:ext cx="2716417" cy="3416320"/>
          </a:xfrm>
          <a:prstGeom prst="rect">
            <a:avLst/>
          </a:prstGeom>
          <a:noFill/>
        </p:spPr>
        <p:txBody>
          <a:bodyPr wrap="square" rtlCol="0">
            <a:spAutoFit/>
          </a:bodyPr>
          <a:lstStyle/>
          <a:p>
            <a:pPr algn="l"/>
            <a:r>
              <a:rPr lang="en-US" sz="2400" dirty="0">
                <a:solidFill>
                  <a:srgbClr val="FFFFFF"/>
                </a:solidFill>
              </a:rPr>
              <a:t>After listening to the recording sent to the groups I belong to, the color changes to gray and both the administrator and participants can see read receipts</a:t>
            </a:r>
            <a:endParaRPr lang="en-GB" sz="2400" dirty="0">
              <a:solidFill>
                <a:srgbClr val="FFFFFF"/>
              </a:solidFill>
            </a:endParaRPr>
          </a:p>
        </p:txBody>
      </p:sp>
    </p:spTree>
    <p:extLst>
      <p:ext uri="{BB962C8B-B14F-4D97-AF65-F5344CB8AC3E}">
        <p14:creationId xmlns:p14="http://schemas.microsoft.com/office/powerpoint/2010/main" val="120698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571BE-C184-D5BA-C5D8-CB4CA7E148B5}"/>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30954294-97BC-D4D9-48DA-D23294C7E118}"/>
              </a:ext>
            </a:extLst>
          </p:cNvPr>
          <p:cNvPicPr>
            <a:picLocks noChangeAspect="1"/>
          </p:cNvPicPr>
          <p:nvPr/>
        </p:nvPicPr>
        <p:blipFill>
          <a:blip r:embed="rId3"/>
          <a:stretch>
            <a:fillRect/>
          </a:stretch>
        </p:blipFill>
        <p:spPr>
          <a:xfrm>
            <a:off x="4019897" y="0"/>
            <a:ext cx="2992582" cy="6858000"/>
          </a:xfrm>
          <a:prstGeom prst="rect">
            <a:avLst/>
          </a:prstGeom>
        </p:spPr>
      </p:pic>
      <p:pic>
        <p:nvPicPr>
          <p:cNvPr id="7" name="תמונה 6">
            <a:extLst>
              <a:ext uri="{FF2B5EF4-FFF2-40B4-BE49-F238E27FC236}">
                <a16:creationId xmlns:a16="http://schemas.microsoft.com/office/drawing/2014/main" id="{E0CE04C5-33E5-B94F-F354-1AA743EBDE19}"/>
              </a:ext>
            </a:extLst>
          </p:cNvPr>
          <p:cNvPicPr>
            <a:picLocks noChangeAspect="1"/>
          </p:cNvPicPr>
          <p:nvPr/>
        </p:nvPicPr>
        <p:blipFill>
          <a:blip r:embed="rId4"/>
          <a:stretch>
            <a:fillRect/>
          </a:stretch>
        </p:blipFill>
        <p:spPr>
          <a:xfrm>
            <a:off x="448425" y="0"/>
            <a:ext cx="2992582" cy="6858000"/>
          </a:xfrm>
          <a:prstGeom prst="rect">
            <a:avLst/>
          </a:prstGeom>
        </p:spPr>
      </p:pic>
      <p:sp>
        <p:nvSpPr>
          <p:cNvPr id="2" name="תיבת טקסט 1">
            <a:extLst>
              <a:ext uri="{FF2B5EF4-FFF2-40B4-BE49-F238E27FC236}">
                <a16:creationId xmlns:a16="http://schemas.microsoft.com/office/drawing/2014/main" id="{E8D04D8F-4FD0-EFB7-A20D-C8C1F4823DB3}"/>
              </a:ext>
            </a:extLst>
          </p:cNvPr>
          <p:cNvSpPr txBox="1"/>
          <p:nvPr/>
        </p:nvSpPr>
        <p:spPr>
          <a:xfrm>
            <a:off x="7377546" y="353291"/>
            <a:ext cx="4538522" cy="3046988"/>
          </a:xfrm>
          <a:prstGeom prst="rect">
            <a:avLst/>
          </a:prstGeom>
          <a:noFill/>
        </p:spPr>
        <p:txBody>
          <a:bodyPr wrap="square" rtlCol="0">
            <a:spAutoFit/>
          </a:bodyPr>
          <a:lstStyle/>
          <a:p>
            <a:pPr algn="l"/>
            <a:r>
              <a:rPr lang="en-US" sz="2400" dirty="0">
                <a:solidFill>
                  <a:srgbClr val="FFFFFF"/>
                </a:solidFill>
              </a:rPr>
              <a:t>Message history - you can see in the history all the messages you sent in the groups you manage arranged by time, and also the recordings you received, what is marked you heard and what you didn't, you didn't.</a:t>
            </a:r>
            <a:endParaRPr lang="en-GB" sz="2400" dirty="0">
              <a:solidFill>
                <a:srgbClr val="FFFFFF"/>
              </a:solidFill>
            </a:endParaRPr>
          </a:p>
        </p:txBody>
      </p:sp>
    </p:spTree>
    <p:extLst>
      <p:ext uri="{BB962C8B-B14F-4D97-AF65-F5344CB8AC3E}">
        <p14:creationId xmlns:p14="http://schemas.microsoft.com/office/powerpoint/2010/main" val="1127746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C89CC-A6EF-C1BA-0F08-459719AA9C8B}"/>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1A1685AF-112D-DD1D-E25D-38F27609FD68}"/>
              </a:ext>
            </a:extLst>
          </p:cNvPr>
          <p:cNvPicPr>
            <a:picLocks noChangeAspect="1"/>
          </p:cNvPicPr>
          <p:nvPr/>
        </p:nvPicPr>
        <p:blipFill>
          <a:blip r:embed="rId3"/>
          <a:stretch>
            <a:fillRect/>
          </a:stretch>
        </p:blipFill>
        <p:spPr>
          <a:xfrm>
            <a:off x="3872807" y="0"/>
            <a:ext cx="2992582" cy="6858000"/>
          </a:xfrm>
          <a:prstGeom prst="rect">
            <a:avLst/>
          </a:prstGeom>
        </p:spPr>
      </p:pic>
      <p:pic>
        <p:nvPicPr>
          <p:cNvPr id="6" name="תמונה 5">
            <a:extLst>
              <a:ext uri="{FF2B5EF4-FFF2-40B4-BE49-F238E27FC236}">
                <a16:creationId xmlns:a16="http://schemas.microsoft.com/office/drawing/2014/main" id="{5A9AE4D9-B9CB-562B-1B2C-D4D7AC7FA7C6}"/>
              </a:ext>
            </a:extLst>
          </p:cNvPr>
          <p:cNvPicPr>
            <a:picLocks noChangeAspect="1"/>
          </p:cNvPicPr>
          <p:nvPr/>
        </p:nvPicPr>
        <p:blipFill>
          <a:blip r:embed="rId4"/>
          <a:stretch>
            <a:fillRect/>
          </a:stretch>
        </p:blipFill>
        <p:spPr>
          <a:xfrm>
            <a:off x="310804" y="0"/>
            <a:ext cx="2992582" cy="6858000"/>
          </a:xfrm>
          <a:prstGeom prst="rect">
            <a:avLst/>
          </a:prstGeom>
        </p:spPr>
      </p:pic>
      <p:sp>
        <p:nvSpPr>
          <p:cNvPr id="2" name="תיבת טקסט 1">
            <a:extLst>
              <a:ext uri="{FF2B5EF4-FFF2-40B4-BE49-F238E27FC236}">
                <a16:creationId xmlns:a16="http://schemas.microsoft.com/office/drawing/2014/main" id="{745558B0-646C-8C5E-0F96-9DC06AA0BE2C}"/>
              </a:ext>
            </a:extLst>
          </p:cNvPr>
          <p:cNvSpPr txBox="1"/>
          <p:nvPr/>
        </p:nvSpPr>
        <p:spPr>
          <a:xfrm>
            <a:off x="7042036" y="602673"/>
            <a:ext cx="4998724" cy="1200329"/>
          </a:xfrm>
          <a:prstGeom prst="rect">
            <a:avLst/>
          </a:prstGeom>
          <a:noFill/>
        </p:spPr>
        <p:txBody>
          <a:bodyPr wrap="square" rtlCol="0">
            <a:spAutoFit/>
          </a:bodyPr>
          <a:lstStyle/>
          <a:p>
            <a:pPr rtl="1"/>
            <a:r>
              <a:rPr lang="en-US" sz="2400" dirty="0">
                <a:solidFill>
                  <a:srgbClr val="FFFFFF"/>
                </a:solidFill>
              </a:rPr>
              <a:t>These are the groups I manage, there is a list of them here, and an option below to add another group.</a:t>
            </a:r>
            <a:endParaRPr lang="en-GB" sz="2400" dirty="0">
              <a:solidFill>
                <a:srgbClr val="FFFFFF"/>
              </a:solidFill>
            </a:endParaRPr>
          </a:p>
        </p:txBody>
      </p:sp>
    </p:spTree>
    <p:extLst>
      <p:ext uri="{BB962C8B-B14F-4D97-AF65-F5344CB8AC3E}">
        <p14:creationId xmlns:p14="http://schemas.microsoft.com/office/powerpoint/2010/main" val="2622074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733498" y="278996"/>
            <a:ext cx="6910627" cy="1164882"/>
          </a:xfrm>
        </p:spPr>
        <p:txBody>
          <a:bodyPr rtlCol="0"/>
          <a:lstStyle>
            <a:defPPr>
              <a:defRPr lang="en-GB"/>
            </a:defPPr>
          </a:lstStyle>
          <a:p>
            <a:pPr algn="r" rtl="1"/>
            <a:r>
              <a:rPr lang="en-US" sz="4000" dirty="0"/>
              <a:t>Division of roles between team members</a:t>
            </a:r>
            <a:endParaRPr lang="en-GB" sz="4000"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24691" y="2530837"/>
            <a:ext cx="7789597" cy="961087"/>
          </a:xfrm>
        </p:spPr>
        <p:txBody>
          <a:bodyPr rtlCol="0"/>
          <a:lstStyle>
            <a:defPPr>
              <a:defRPr lang="en-GB"/>
            </a:defPPr>
          </a:lstStyle>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807653" y="1963990"/>
            <a:ext cx="7287103" cy="4060486"/>
          </a:xfrm>
        </p:spPr>
        <p:txBody>
          <a:bodyPr rtlCol="0"/>
          <a:lstStyle>
            <a:defPPr>
              <a:defRPr lang="en-GB"/>
            </a:defPPr>
          </a:lstStyle>
          <a:p>
            <a:pPr marL="457200" lvl="1" indent="0" algn="r" rtl="1">
              <a:buNone/>
            </a:pPr>
            <a:endParaRPr lang="en-GB" sz="1800" dirty="0"/>
          </a:p>
          <a:p>
            <a:pPr lvl="1" algn="l"/>
            <a:r>
              <a:rPr lang="en-US" sz="1800" dirty="0"/>
              <a:t>Shlomi Zecharia - was involved in programming the code related to creating groups, sending recordings, was also involved in the design, responsible for uploading the codes to GitHub and dealing with everything related to it so that there are no conflicts at work.</a:t>
            </a:r>
            <a:endParaRPr lang="he-IL" sz="1800" dirty="0"/>
          </a:p>
          <a:p>
            <a:pPr lvl="1" algn="l"/>
            <a:r>
              <a:rPr lang="en-US" sz="1800" dirty="0"/>
              <a:t>Shani Evid - responsible for logistics and quality control of the project - was responsible for thinking about what needs to be created at each stage, how the displays should look and where everything leads, thinking down to the smallest details, was responsible for ensuring at each stage the quality that would be the most convenient and understandable for the user.</a:t>
            </a:r>
            <a:endParaRPr lang="en-GB" sz="1800" dirty="0"/>
          </a:p>
          <a:p>
            <a:pPr lvl="1" algn="l"/>
            <a:r>
              <a:rPr lang="en-US" sz="1800" dirty="0"/>
              <a:t>Yasmin Cohen - mainly dealt with the Firebase server and all the functionality needed for that in the code, retrieving income updates, sorting as needed, everything related to saving the data, and was also responsible for the adapters that allow displaying data with </a:t>
            </a:r>
            <a:r>
              <a:rPr lang="en-US" sz="1800" dirty="0" err="1"/>
              <a:t>recycleView</a:t>
            </a:r>
            <a:r>
              <a:rPr lang="en-US" sz="1800" dirty="0"/>
              <a:t> in a convenient and clear way.</a:t>
            </a:r>
            <a:endParaRPr lang="en-GB"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rtlCol="0"/>
          <a:lstStyle>
            <a:defPPr>
              <a:defRPr lang="en-GB"/>
            </a:defPPr>
          </a:lstStyle>
          <a:p>
            <a:pPr rtl="0"/>
            <a:r>
              <a:rPr lang="en-US" dirty="0"/>
              <a:t>Teamwork</a:t>
            </a:r>
            <a:endParaRPr lang="he-IL"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3F144-A2EA-510F-2CA8-83445FE900EC}"/>
            </a:ext>
          </a:extLst>
        </p:cNvPr>
        <p:cNvGrpSpPr/>
        <p:nvPr/>
      </p:nvGrpSpPr>
      <p:grpSpPr>
        <a:xfrm>
          <a:off x="0" y="0"/>
          <a:ext cx="0" cy="0"/>
          <a:chOff x="0" y="0"/>
          <a:chExt cx="0" cy="0"/>
        </a:xfrm>
      </p:grpSpPr>
      <p:pic>
        <p:nvPicPr>
          <p:cNvPr id="6" name="תמונה 5">
            <a:extLst>
              <a:ext uri="{FF2B5EF4-FFF2-40B4-BE49-F238E27FC236}">
                <a16:creationId xmlns:a16="http://schemas.microsoft.com/office/drawing/2014/main" id="{58131CD4-435D-343E-A5DD-BA693153B717}"/>
              </a:ext>
            </a:extLst>
          </p:cNvPr>
          <p:cNvPicPr>
            <a:picLocks noChangeAspect="1"/>
          </p:cNvPicPr>
          <p:nvPr/>
        </p:nvPicPr>
        <p:blipFill>
          <a:blip r:embed="rId3"/>
          <a:stretch>
            <a:fillRect/>
          </a:stretch>
        </p:blipFill>
        <p:spPr>
          <a:xfrm>
            <a:off x="152401" y="0"/>
            <a:ext cx="2992582" cy="6858000"/>
          </a:xfrm>
          <a:prstGeom prst="rect">
            <a:avLst/>
          </a:prstGeom>
        </p:spPr>
      </p:pic>
      <p:pic>
        <p:nvPicPr>
          <p:cNvPr id="8" name="תמונה 7">
            <a:extLst>
              <a:ext uri="{FF2B5EF4-FFF2-40B4-BE49-F238E27FC236}">
                <a16:creationId xmlns:a16="http://schemas.microsoft.com/office/drawing/2014/main" id="{70DF18CF-5B76-4308-DFF3-E391F29D675E}"/>
              </a:ext>
            </a:extLst>
          </p:cNvPr>
          <p:cNvPicPr>
            <a:picLocks noChangeAspect="1"/>
          </p:cNvPicPr>
          <p:nvPr/>
        </p:nvPicPr>
        <p:blipFill>
          <a:blip r:embed="rId4"/>
          <a:stretch>
            <a:fillRect/>
          </a:stretch>
        </p:blipFill>
        <p:spPr>
          <a:xfrm>
            <a:off x="6345381" y="0"/>
            <a:ext cx="2992582" cy="6858000"/>
          </a:xfrm>
          <a:prstGeom prst="rect">
            <a:avLst/>
          </a:prstGeom>
        </p:spPr>
      </p:pic>
      <p:pic>
        <p:nvPicPr>
          <p:cNvPr id="10" name="תמונה 9">
            <a:extLst>
              <a:ext uri="{FF2B5EF4-FFF2-40B4-BE49-F238E27FC236}">
                <a16:creationId xmlns:a16="http://schemas.microsoft.com/office/drawing/2014/main" id="{17781EF5-5BC4-0226-29E7-7D700119BE04}"/>
              </a:ext>
            </a:extLst>
          </p:cNvPr>
          <p:cNvPicPr>
            <a:picLocks noChangeAspect="1"/>
          </p:cNvPicPr>
          <p:nvPr/>
        </p:nvPicPr>
        <p:blipFill>
          <a:blip r:embed="rId5"/>
          <a:stretch>
            <a:fillRect/>
          </a:stretch>
        </p:blipFill>
        <p:spPr>
          <a:xfrm>
            <a:off x="3248891" y="0"/>
            <a:ext cx="2992582" cy="6858000"/>
          </a:xfrm>
          <a:prstGeom prst="rect">
            <a:avLst/>
          </a:prstGeom>
        </p:spPr>
      </p:pic>
      <p:sp>
        <p:nvSpPr>
          <p:cNvPr id="11" name="תיבת טקסט 10">
            <a:extLst>
              <a:ext uri="{FF2B5EF4-FFF2-40B4-BE49-F238E27FC236}">
                <a16:creationId xmlns:a16="http://schemas.microsoft.com/office/drawing/2014/main" id="{B6771C76-3AA5-7730-B43A-A2DF32D2B8E8}"/>
              </a:ext>
            </a:extLst>
          </p:cNvPr>
          <p:cNvSpPr txBox="1"/>
          <p:nvPr/>
        </p:nvSpPr>
        <p:spPr>
          <a:xfrm>
            <a:off x="9409541" y="716973"/>
            <a:ext cx="2782459" cy="5324535"/>
          </a:xfrm>
          <a:prstGeom prst="rect">
            <a:avLst/>
          </a:prstGeom>
          <a:noFill/>
        </p:spPr>
        <p:txBody>
          <a:bodyPr wrap="square" rtlCol="0">
            <a:spAutoFit/>
          </a:bodyPr>
          <a:lstStyle/>
          <a:p>
            <a:pPr algn="l"/>
            <a:r>
              <a:rPr lang="en-US" sz="2000" dirty="0">
                <a:solidFill>
                  <a:srgbClr val="FFFFFF"/>
                </a:solidFill>
              </a:rPr>
              <a:t>These are the groups I manage, there is a list of them here, and the option here is to enter one of the groups I manage, I have the option to record and send below, hear again what I sent and enter the group settings. There I have an option to invite participants by searching for them. Delete a group, and edit its name.</a:t>
            </a:r>
          </a:p>
          <a:p>
            <a:pPr algn="l"/>
            <a:r>
              <a:rPr lang="en-US" sz="2000" dirty="0">
                <a:solidFill>
                  <a:srgbClr val="FFFFFF"/>
                </a:solidFill>
              </a:rPr>
              <a:t>  Add another group below.</a:t>
            </a:r>
            <a:endParaRPr lang="en-GB" sz="2000" dirty="0">
              <a:solidFill>
                <a:srgbClr val="FFFFFF"/>
              </a:solidFill>
            </a:endParaRPr>
          </a:p>
        </p:txBody>
      </p:sp>
    </p:spTree>
    <p:extLst>
      <p:ext uri="{BB962C8B-B14F-4D97-AF65-F5344CB8AC3E}">
        <p14:creationId xmlns:p14="http://schemas.microsoft.com/office/powerpoint/2010/main" val="641881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34ABF-14EA-4A75-8ADC-A3AA66C61E1F}"/>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AA29DB71-3259-0A15-DE13-243C1C152485}"/>
              </a:ext>
            </a:extLst>
          </p:cNvPr>
          <p:cNvPicPr>
            <a:picLocks noChangeAspect="1"/>
          </p:cNvPicPr>
          <p:nvPr/>
        </p:nvPicPr>
        <p:blipFill>
          <a:blip r:embed="rId3"/>
          <a:stretch>
            <a:fillRect/>
          </a:stretch>
        </p:blipFill>
        <p:spPr>
          <a:xfrm>
            <a:off x="4599709" y="0"/>
            <a:ext cx="2992582" cy="6858000"/>
          </a:xfrm>
          <a:prstGeom prst="rect">
            <a:avLst/>
          </a:prstGeom>
        </p:spPr>
      </p:pic>
      <p:sp>
        <p:nvSpPr>
          <p:cNvPr id="4" name="תיבת טקסט 3">
            <a:extLst>
              <a:ext uri="{FF2B5EF4-FFF2-40B4-BE49-F238E27FC236}">
                <a16:creationId xmlns:a16="http://schemas.microsoft.com/office/drawing/2014/main" id="{4CC9A608-4434-0D3F-6CC4-99BE5B631233}"/>
              </a:ext>
            </a:extLst>
          </p:cNvPr>
          <p:cNvSpPr txBox="1"/>
          <p:nvPr/>
        </p:nvSpPr>
        <p:spPr>
          <a:xfrm>
            <a:off x="7710056" y="1059873"/>
            <a:ext cx="4320312" cy="1754326"/>
          </a:xfrm>
          <a:prstGeom prst="rect">
            <a:avLst/>
          </a:prstGeom>
          <a:noFill/>
        </p:spPr>
        <p:txBody>
          <a:bodyPr wrap="square" rtlCol="0">
            <a:spAutoFit/>
          </a:bodyPr>
          <a:lstStyle/>
          <a:p>
            <a:pPr algn="l"/>
            <a:r>
              <a:rPr lang="en-US" dirty="0">
                <a:solidFill>
                  <a:srgbClr val="FFFFFF"/>
                </a:solidFill>
              </a:rPr>
              <a:t>This is the state the user is in when they want to be available for burst messages. It automatically puts it into a mode where all other apps are deactivated and only this one remains open, very suitable for sitting.</a:t>
            </a:r>
            <a:endParaRPr lang="en-GB" dirty="0">
              <a:solidFill>
                <a:srgbClr val="FFFFFF"/>
              </a:solidFill>
            </a:endParaRPr>
          </a:p>
        </p:txBody>
      </p:sp>
    </p:spTree>
    <p:extLst>
      <p:ext uri="{BB962C8B-B14F-4D97-AF65-F5344CB8AC3E}">
        <p14:creationId xmlns:p14="http://schemas.microsoft.com/office/powerpoint/2010/main" val="236262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rtlCol="0"/>
          <a:lstStyle>
            <a:defPPr>
              <a:defRPr lang="en-GB"/>
            </a:defPPr>
          </a:lstStyle>
          <a:p>
            <a:pPr rtl="0"/>
            <a:r>
              <a:rPr lang="en-US" dirty="0"/>
              <a:t>Gaps between what we planned and what came out</a:t>
            </a:r>
            <a:endParaRPr lang="en-GB" dirty="0"/>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rtlCol="0"/>
          <a:lstStyle>
            <a:defPPr>
              <a:defRPr lang="en-GB"/>
            </a:defPPr>
          </a:lstStyle>
          <a:p>
            <a:pPr rtl="0"/>
            <a:r>
              <a:rPr lang="en-US" dirty="0"/>
              <a:t>gaps</a:t>
            </a:r>
            <a:endParaRPr lang="en-GB" dirty="0"/>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22</a:t>
            </a:fld>
            <a:endParaRPr lang="en-GB"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4802223" y="1882270"/>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2" name="תיבת טקסט 11">
            <a:extLst>
              <a:ext uri="{FF2B5EF4-FFF2-40B4-BE49-F238E27FC236}">
                <a16:creationId xmlns:a16="http://schemas.microsoft.com/office/drawing/2014/main" id="{41D2CF1C-9289-E38F-99C5-3D46930AFCE3}"/>
              </a:ext>
            </a:extLst>
          </p:cNvPr>
          <p:cNvSpPr txBox="1"/>
          <p:nvPr/>
        </p:nvSpPr>
        <p:spPr>
          <a:xfrm>
            <a:off x="705652" y="2067008"/>
            <a:ext cx="10780696" cy="3970318"/>
          </a:xfrm>
          <a:prstGeom prst="rect">
            <a:avLst/>
          </a:prstGeom>
          <a:noFill/>
        </p:spPr>
        <p:txBody>
          <a:bodyPr wrap="square" rtlCol="0">
            <a:spAutoFit/>
          </a:bodyPr>
          <a:lstStyle/>
          <a:p>
            <a:pPr algn="l"/>
            <a:r>
              <a:rPr lang="en-US" dirty="0">
                <a:solidFill>
                  <a:schemeClr val="bg1"/>
                </a:solidFill>
              </a:rPr>
              <a:t>The bursting message - we planned for the message to burst even when the application is not open, which means that it will run all the time in the background, but in the end we made it work only when it is open so that the user can decide when he wants to be listening and that it will not suddenly work for him in a place and time he does not want.</a:t>
            </a:r>
          </a:p>
          <a:p>
            <a:pPr algn="l"/>
            <a:r>
              <a:rPr lang="en-US" dirty="0">
                <a:solidFill>
                  <a:schemeClr val="bg1"/>
                </a:solidFill>
              </a:rPr>
              <a:t>Silent mode - we planned for the playback of the recording to overcome silent mode and cancel it - and we didn't have time to learn how to do this functionality. </a:t>
            </a:r>
          </a:p>
          <a:p>
            <a:pPr algn="l"/>
            <a:r>
              <a:rPr lang="en-US" dirty="0">
                <a:solidFill>
                  <a:schemeClr val="bg1"/>
                </a:solidFill>
              </a:rPr>
              <a:t>Sending a membership request - we planned that the user sends a membership request to the group.</a:t>
            </a:r>
          </a:p>
          <a:p>
            <a:pPr algn="l"/>
            <a:r>
              <a:rPr lang="en-US" dirty="0">
                <a:solidFill>
                  <a:schemeClr val="bg1"/>
                </a:solidFill>
              </a:rPr>
              <a:t>At the end, for convenience, we made an administrator invite the users. </a:t>
            </a:r>
          </a:p>
          <a:p>
            <a:pPr algn="l"/>
            <a:r>
              <a:rPr lang="en-US" dirty="0">
                <a:solidFill>
                  <a:schemeClr val="bg1"/>
                </a:solidFill>
              </a:rPr>
              <a:t>Recording a message - we planned that every group member could record and send an explosive message - in the end we made it so that only the manager could because it lost the purpose and the power that each group has that only the manager sends important things, and not everyone. </a:t>
            </a:r>
          </a:p>
          <a:p>
            <a:pPr algn="l"/>
            <a:r>
              <a:rPr lang="en-US" dirty="0">
                <a:solidFill>
                  <a:schemeClr val="bg1"/>
                </a:solidFill>
              </a:rPr>
              <a:t>Sending a written message - we planned for the group members to be able to send text messages as reading confirmations and in the end we didn't do that, they can send automatic reading confirmations by actually hearing the recording.</a:t>
            </a:r>
            <a:endParaRPr lang="en-GB" dirty="0">
              <a:solidFill>
                <a:schemeClr val="bg1"/>
              </a:solidFill>
            </a:endParaRPr>
          </a:p>
        </p:txBody>
      </p:sp>
    </p:spTree>
    <p:extLst>
      <p:ext uri="{BB962C8B-B14F-4D97-AF65-F5344CB8AC3E}">
        <p14:creationId xmlns:p14="http://schemas.microsoft.com/office/powerpoint/2010/main" val="2125518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US" dirty="0"/>
              <a:t>Thank you for listening!</a:t>
            </a:r>
            <a:endParaRPr lang="en-GB" dirty="0"/>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451731" y="3522956"/>
            <a:ext cx="5272392" cy="2616883"/>
          </a:xfrm>
        </p:spPr>
        <p:txBody>
          <a:bodyPr rtlCol="0"/>
          <a:lstStyle>
            <a:defPPr>
              <a:defRPr lang="en-GB"/>
            </a:defPPr>
          </a:lstStyle>
          <a:p>
            <a:pPr rtl="0"/>
            <a:r>
              <a:rPr lang="en-US" dirty="0"/>
              <a:t>The link to </a:t>
            </a:r>
            <a:r>
              <a:rPr lang="en-US" dirty="0" err="1"/>
              <a:t>github</a:t>
            </a:r>
            <a:r>
              <a:rPr lang="en-US" dirty="0"/>
              <a:t> :</a:t>
            </a:r>
            <a:br>
              <a:rPr lang="en-US" dirty="0"/>
            </a:br>
            <a:r>
              <a:rPr lang="en-US" dirty="0"/>
              <a:t>https://github.com/2shlomi9/SaveVoiceApp.git</a:t>
            </a:r>
            <a:br>
              <a:rPr lang="en-US" dirty="0"/>
            </a:br>
            <a:endParaRPr lang="en-GB"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r>
              <a:rPr lang="en-US" dirty="0"/>
              <a:t>finish</a:t>
            </a:r>
            <a:endParaRPr lang="he-IL"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23</a:t>
            </a:fld>
            <a:endParaRPr lang="en-GB" dirty="0"/>
          </a:p>
        </p:txBody>
      </p:sp>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2062500" y="306261"/>
            <a:ext cx="7358226" cy="601560"/>
          </a:xfrm>
        </p:spPr>
        <p:txBody>
          <a:bodyPr rtlCol="0"/>
          <a:lstStyle>
            <a:defPPr>
              <a:defRPr lang="en-GB"/>
            </a:defPPr>
          </a:lstStyle>
          <a:p>
            <a:pPr rtl="0"/>
            <a:r>
              <a:rPr lang="en-US" sz="2800" dirty="0"/>
              <a:t>The need for the </a:t>
            </a:r>
            <a:r>
              <a:rPr lang="en-US" sz="2800" dirty="0" err="1"/>
              <a:t>SafeVoice</a:t>
            </a:r>
            <a:r>
              <a:rPr lang="en-US" sz="2800" dirty="0"/>
              <a:t> application</a:t>
            </a:r>
            <a:endParaRPr lang="en-GB" sz="2800"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143000" y="823619"/>
            <a:ext cx="9793009" cy="2333760"/>
          </a:xfrm>
        </p:spPr>
        <p:txBody>
          <a:bodyPr rtlCol="0"/>
          <a:lstStyle>
            <a:defPPr>
              <a:defRPr lang="en-GB"/>
            </a:defPPr>
          </a:lstStyle>
          <a:p>
            <a:pPr rtl="0"/>
            <a:r>
              <a:rPr lang="en-US" sz="1400" dirty="0">
                <a:latin typeface="+mj-lt"/>
              </a:rPr>
              <a:t>Since the war started, we all want to be constantly updated on the news, and the safety of our relatives, family/friends, whether it's concern for soldiers serving in Gaza or in the north, or for elderly parents who are sometimes caught by alarms. There are many, many reasons to worry today, and on Saturdays the pressure rises another notch. Religious people who observe Shabbat, disconnect from their phones during Shabbat and remain stressed about the situation outside and their loved ones. In the case of mental control they will of course be called, but we are talking about cases of concern only, for example: parents who want to hear from the commander that the child soldier has left or entered Gaza. We wanted to create an application that could provide them with updates if necessary, without harming the sanctity of Shabbat.</a:t>
            </a:r>
            <a:endParaRPr lang="en-GB" sz="1400" dirty="0">
              <a:latin typeface="+mj-lt"/>
            </a:endParaRP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8159530" y="3599637"/>
            <a:ext cx="2522391" cy="1721355"/>
          </a:xfrm>
        </p:spPr>
        <p:txBody>
          <a:bodyPr rtlCol="0"/>
          <a:lstStyle>
            <a:defPPr>
              <a:defRPr lang="en-GB"/>
            </a:defPPr>
          </a:lstStyle>
          <a:p>
            <a:r>
              <a:rPr lang="en-US" sz="1600" dirty="0"/>
              <a:t>The idea for the solution:</a:t>
            </a:r>
          </a:p>
          <a:p>
            <a:r>
              <a:rPr lang="en-US" sz="1600" dirty="0"/>
              <a:t> to have the possibility to hear voice messages in real time from certain groups - and thus stay updated without touching the phone at all</a:t>
            </a:r>
            <a:br>
              <a:rPr lang="en-US" sz="1600" dirty="0"/>
            </a:br>
            <a:endParaRPr lang="en-GB" sz="1600"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802431" y="3517612"/>
            <a:ext cx="2587137" cy="1721355"/>
          </a:xfrm>
        </p:spPr>
        <p:txBody>
          <a:bodyPr rtlCol="0"/>
          <a:lstStyle>
            <a:defPPr>
              <a:defRPr lang="en-GB"/>
            </a:defPPr>
          </a:lstStyle>
          <a:p>
            <a:r>
              <a:rPr lang="en-US" sz="1600" dirty="0"/>
              <a:t>Purpose: </a:t>
            </a:r>
          </a:p>
          <a:p>
            <a:r>
              <a:rPr lang="en-US" sz="1600" dirty="0"/>
              <a:t>to create a platform where religious people can stay on Shabbat updated on the condition of their loved ones without desecrating the Shabbat</a:t>
            </a:r>
            <a:endParaRPr lang="en-GB" sz="1600"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1416065" y="3338557"/>
            <a:ext cx="2587137" cy="1721355"/>
          </a:xfrm>
        </p:spPr>
        <p:txBody>
          <a:bodyPr rtlCol="0"/>
          <a:lstStyle>
            <a:defPPr>
              <a:defRPr lang="en-GB"/>
            </a:defPPr>
          </a:lstStyle>
          <a:p>
            <a:pPr rtl="0"/>
            <a:r>
              <a:rPr lang="en-US" sz="1600" dirty="0"/>
              <a:t>The problem:</a:t>
            </a:r>
          </a:p>
          <a:p>
            <a:pPr rtl="0"/>
            <a:r>
              <a:rPr lang="en-US" sz="1600" dirty="0"/>
              <a:t> religious people are not allowed to use the phone on Shabbat and they worry terribly and are unable to keep up to date.</a:t>
            </a:r>
            <a:endParaRPr lang="en-GB" sz="1600"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a:xfrm>
            <a:off x="-2052300" y="6235865"/>
            <a:ext cx="4114800" cy="365125"/>
          </a:xfrm>
        </p:spPr>
        <p:txBody>
          <a:bodyPr rtlCol="0"/>
          <a:lstStyle>
            <a:defPPr>
              <a:defRPr lang="en-GB"/>
            </a:defPPr>
          </a:lstStyle>
          <a:p>
            <a:pPr algn="r" rtl="0"/>
            <a:r>
              <a:rPr lang="en-US" dirty="0"/>
              <a:t>The need for an app</a:t>
            </a:r>
            <a:endParaRPr lang="en-GB"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sp>
        <p:nvSpPr>
          <p:cNvPr id="3" name="תיבת טקסט 2">
            <a:extLst>
              <a:ext uri="{FF2B5EF4-FFF2-40B4-BE49-F238E27FC236}">
                <a16:creationId xmlns:a16="http://schemas.microsoft.com/office/drawing/2014/main" id="{9CEC0B4A-A87F-10B8-16D7-1989447AD262}"/>
              </a:ext>
            </a:extLst>
          </p:cNvPr>
          <p:cNvSpPr txBox="1"/>
          <p:nvPr/>
        </p:nvSpPr>
        <p:spPr>
          <a:xfrm>
            <a:off x="1143000" y="5599200"/>
            <a:ext cx="9597090" cy="646331"/>
          </a:xfrm>
          <a:prstGeom prst="rect">
            <a:avLst/>
          </a:prstGeom>
          <a:noFill/>
        </p:spPr>
        <p:txBody>
          <a:bodyPr wrap="square" rtlCol="0">
            <a:spAutoFit/>
          </a:bodyPr>
          <a:lstStyle/>
          <a:p>
            <a:pPr rtl="1"/>
            <a:r>
              <a:rPr lang="en-US" dirty="0">
                <a:solidFill>
                  <a:schemeClr val="bg1"/>
                </a:solidFill>
              </a:rPr>
              <a:t>Currently, we have not found any platform that allows religious people to stay connected to certain groups and hear live recordings without ever touching the phone.</a:t>
            </a:r>
            <a:endParaRPr lang="en-GB" dirty="0">
              <a:solidFill>
                <a:schemeClr val="bg1"/>
              </a:solidFill>
            </a:endParaRP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60D381-268F-FAD3-4B58-36909A32E571}"/>
              </a:ext>
            </a:extLst>
          </p:cNvPr>
          <p:cNvSpPr>
            <a:spLocks noGrp="1"/>
          </p:cNvSpPr>
          <p:nvPr>
            <p:ph type="title"/>
          </p:nvPr>
        </p:nvSpPr>
        <p:spPr/>
        <p:txBody>
          <a:bodyPr/>
          <a:lstStyle/>
          <a:p>
            <a:r>
              <a:rPr lang="en-US" dirty="0"/>
              <a:t>Description of the planned system</a:t>
            </a:r>
            <a:endParaRPr lang="en-GB" dirty="0"/>
          </a:p>
        </p:txBody>
      </p:sp>
      <p:sp>
        <p:nvSpPr>
          <p:cNvPr id="3" name="מציין מיקום טקסט 2">
            <a:extLst>
              <a:ext uri="{FF2B5EF4-FFF2-40B4-BE49-F238E27FC236}">
                <a16:creationId xmlns:a16="http://schemas.microsoft.com/office/drawing/2014/main" id="{4621FDF7-F07C-9680-D5C7-36CAB561BD47}"/>
              </a:ext>
            </a:extLst>
          </p:cNvPr>
          <p:cNvSpPr>
            <a:spLocks noGrp="1"/>
          </p:cNvSpPr>
          <p:nvPr>
            <p:ph type="body" sz="quarter" idx="29"/>
          </p:nvPr>
        </p:nvSpPr>
        <p:spPr/>
        <p:txBody>
          <a:bodyPr/>
          <a:lstStyle/>
          <a:p>
            <a:r>
              <a:rPr lang="en-US" dirty="0"/>
              <a:t>The system is divided into 3 important parts.</a:t>
            </a:r>
            <a:endParaRPr lang="en-GB" dirty="0"/>
          </a:p>
        </p:txBody>
      </p:sp>
      <p:sp>
        <p:nvSpPr>
          <p:cNvPr id="4" name="מציין מיקום טקסט 3">
            <a:extLst>
              <a:ext uri="{FF2B5EF4-FFF2-40B4-BE49-F238E27FC236}">
                <a16:creationId xmlns:a16="http://schemas.microsoft.com/office/drawing/2014/main" id="{F0CE3879-56DB-9F55-2557-E6FFCB1F28C7}"/>
              </a:ext>
            </a:extLst>
          </p:cNvPr>
          <p:cNvSpPr>
            <a:spLocks noGrp="1"/>
          </p:cNvSpPr>
          <p:nvPr>
            <p:ph type="body" sz="quarter" idx="33"/>
          </p:nvPr>
        </p:nvSpPr>
        <p:spPr>
          <a:xfrm>
            <a:off x="8423228" y="3476122"/>
            <a:ext cx="2522391" cy="1721355"/>
          </a:xfrm>
        </p:spPr>
        <p:txBody>
          <a:bodyPr/>
          <a:lstStyle/>
          <a:p>
            <a:r>
              <a:rPr lang="en-US" dirty="0"/>
              <a:t>Eruption of recordings in real time –</a:t>
            </a:r>
          </a:p>
          <a:p>
            <a:r>
              <a:rPr lang="en-US" dirty="0"/>
              <a:t> only in a certain situation that the group members enter, this option occurs</a:t>
            </a:r>
            <a:endParaRPr lang="en-GB" dirty="0"/>
          </a:p>
        </p:txBody>
      </p:sp>
      <p:sp>
        <p:nvSpPr>
          <p:cNvPr id="5" name="מציין מיקום טקסט 4">
            <a:extLst>
              <a:ext uri="{FF2B5EF4-FFF2-40B4-BE49-F238E27FC236}">
                <a16:creationId xmlns:a16="http://schemas.microsoft.com/office/drawing/2014/main" id="{011B84EE-BE35-8449-0EE5-1D0D39133195}"/>
              </a:ext>
            </a:extLst>
          </p:cNvPr>
          <p:cNvSpPr>
            <a:spLocks noGrp="1"/>
          </p:cNvSpPr>
          <p:nvPr>
            <p:ph type="body" sz="quarter" idx="34"/>
          </p:nvPr>
        </p:nvSpPr>
        <p:spPr>
          <a:xfrm>
            <a:off x="4800601" y="3690003"/>
            <a:ext cx="2587137" cy="1721355"/>
          </a:xfrm>
        </p:spPr>
        <p:txBody>
          <a:bodyPr/>
          <a:lstStyle/>
          <a:p>
            <a:r>
              <a:rPr lang="en-US" dirty="0"/>
              <a:t>Groups that I manage –</a:t>
            </a:r>
          </a:p>
          <a:p>
            <a:r>
              <a:rPr lang="en-US" dirty="0"/>
              <a:t> I can send recordings there and they will be hacked into the phones of the group members and saved</a:t>
            </a:r>
            <a:endParaRPr lang="en-GB" dirty="0"/>
          </a:p>
        </p:txBody>
      </p:sp>
      <p:sp>
        <p:nvSpPr>
          <p:cNvPr id="6" name="מציין מיקום טקסט 5">
            <a:extLst>
              <a:ext uri="{FF2B5EF4-FFF2-40B4-BE49-F238E27FC236}">
                <a16:creationId xmlns:a16="http://schemas.microsoft.com/office/drawing/2014/main" id="{FD83A96C-E60D-3731-248A-E02E1255BBFF}"/>
              </a:ext>
            </a:extLst>
          </p:cNvPr>
          <p:cNvSpPr>
            <a:spLocks noGrp="1"/>
          </p:cNvSpPr>
          <p:nvPr>
            <p:ph type="body" sz="quarter" idx="35"/>
          </p:nvPr>
        </p:nvSpPr>
        <p:spPr>
          <a:xfrm>
            <a:off x="1100236" y="3306841"/>
            <a:ext cx="2587137" cy="1721355"/>
          </a:xfrm>
        </p:spPr>
        <p:txBody>
          <a:bodyPr/>
          <a:lstStyle/>
          <a:p>
            <a:r>
              <a:rPr lang="en-US" dirty="0"/>
              <a:t>Groups I am registered to –</a:t>
            </a:r>
          </a:p>
          <a:p>
            <a:r>
              <a:rPr lang="en-US" dirty="0"/>
              <a:t> I receive voice messages there from the group manager</a:t>
            </a:r>
            <a:endParaRPr lang="en-GB" dirty="0"/>
          </a:p>
        </p:txBody>
      </p:sp>
      <p:sp>
        <p:nvSpPr>
          <p:cNvPr id="7" name="מציין מיקום של כותרת תחתונה 6">
            <a:extLst>
              <a:ext uri="{FF2B5EF4-FFF2-40B4-BE49-F238E27FC236}">
                <a16:creationId xmlns:a16="http://schemas.microsoft.com/office/drawing/2014/main" id="{D73E5118-6EC1-FA24-6821-4F029FF1B1CB}"/>
              </a:ext>
            </a:extLst>
          </p:cNvPr>
          <p:cNvSpPr>
            <a:spLocks noGrp="1"/>
          </p:cNvSpPr>
          <p:nvPr>
            <p:ph type="ftr" sz="quarter" idx="11"/>
          </p:nvPr>
        </p:nvSpPr>
        <p:spPr/>
        <p:txBody>
          <a:bodyPr/>
          <a:lstStyle/>
          <a:p>
            <a:pPr rtl="0"/>
            <a:r>
              <a:rPr lang="en-GB"/>
              <a:t>Scientific findings</a:t>
            </a:r>
          </a:p>
        </p:txBody>
      </p:sp>
      <p:sp>
        <p:nvSpPr>
          <p:cNvPr id="8" name="מציין מיקום של מספר שקופית 7">
            <a:extLst>
              <a:ext uri="{FF2B5EF4-FFF2-40B4-BE49-F238E27FC236}">
                <a16:creationId xmlns:a16="http://schemas.microsoft.com/office/drawing/2014/main" id="{9F0833B5-C562-9DF2-78B8-09D335294CFC}"/>
              </a:ext>
            </a:extLst>
          </p:cNvPr>
          <p:cNvSpPr>
            <a:spLocks noGrp="1"/>
          </p:cNvSpPr>
          <p:nvPr>
            <p:ph type="sldNum" sz="quarter" idx="12"/>
          </p:nvPr>
        </p:nvSpPr>
        <p:spPr/>
        <p:txBody>
          <a:bodyPr/>
          <a:lstStyle/>
          <a:p>
            <a:pPr rtl="0"/>
            <a:fld id="{FE024F78-56A6-7740-B68D-8D4D026EDF3F}" type="slidenum">
              <a:rPr lang="en-GB" smtClean="0"/>
              <a:pPr rtl="0"/>
              <a:t>4</a:t>
            </a:fld>
            <a:endParaRPr lang="en-GB" dirty="0"/>
          </a:p>
        </p:txBody>
      </p:sp>
    </p:spTree>
    <p:extLst>
      <p:ext uri="{BB962C8B-B14F-4D97-AF65-F5344CB8AC3E}">
        <p14:creationId xmlns:p14="http://schemas.microsoft.com/office/powerpoint/2010/main" val="170923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4D2FCE-6014-A3BB-DE83-C79933CEA7D8}"/>
              </a:ext>
            </a:extLst>
          </p:cNvPr>
          <p:cNvSpPr>
            <a:spLocks noGrp="1"/>
          </p:cNvSpPr>
          <p:nvPr>
            <p:ph type="title"/>
          </p:nvPr>
        </p:nvSpPr>
        <p:spPr/>
        <p:txBody>
          <a:bodyPr/>
          <a:lstStyle/>
          <a:p>
            <a:pPr algn="r" rtl="1"/>
            <a:r>
              <a:rPr lang="en-US" dirty="0"/>
              <a:t>Central requirements of the system</a:t>
            </a:r>
            <a:endParaRPr lang="en-GB" dirty="0"/>
          </a:p>
        </p:txBody>
      </p:sp>
      <p:sp>
        <p:nvSpPr>
          <p:cNvPr id="5" name="מציין מיקום של כותרת תחתונה 4">
            <a:extLst>
              <a:ext uri="{FF2B5EF4-FFF2-40B4-BE49-F238E27FC236}">
                <a16:creationId xmlns:a16="http://schemas.microsoft.com/office/drawing/2014/main" id="{47E31C3F-4056-6CD6-ABBB-4A29FDA1DE04}"/>
              </a:ext>
            </a:extLst>
          </p:cNvPr>
          <p:cNvSpPr>
            <a:spLocks noGrp="1"/>
          </p:cNvSpPr>
          <p:nvPr>
            <p:ph type="ftr" sz="quarter" idx="11"/>
          </p:nvPr>
        </p:nvSpPr>
        <p:spPr/>
        <p:txBody>
          <a:bodyPr/>
          <a:lstStyle/>
          <a:p>
            <a:pPr rtl="0"/>
            <a:r>
              <a:rPr lang="en-US" dirty="0"/>
              <a:t>system requirements</a:t>
            </a:r>
            <a:endParaRPr lang="en-GB" dirty="0"/>
          </a:p>
        </p:txBody>
      </p:sp>
      <p:sp>
        <p:nvSpPr>
          <p:cNvPr id="6" name="מציין מיקום של מספר שקופית 5">
            <a:extLst>
              <a:ext uri="{FF2B5EF4-FFF2-40B4-BE49-F238E27FC236}">
                <a16:creationId xmlns:a16="http://schemas.microsoft.com/office/drawing/2014/main" id="{F55B96CC-2978-599A-4D85-EA2D32AD4B8E}"/>
              </a:ext>
            </a:extLst>
          </p:cNvPr>
          <p:cNvSpPr>
            <a:spLocks noGrp="1"/>
          </p:cNvSpPr>
          <p:nvPr>
            <p:ph type="sldNum" sz="quarter" idx="12"/>
          </p:nvPr>
        </p:nvSpPr>
        <p:spPr/>
        <p:txBody>
          <a:bodyPr/>
          <a:lstStyle/>
          <a:p>
            <a:pPr rtl="0"/>
            <a:fld id="{FE024F78-56A6-7740-B68D-8D4D026EDF3F}" type="slidenum">
              <a:rPr lang="en-GB" smtClean="0"/>
              <a:pPr rtl="0"/>
              <a:t>5</a:t>
            </a:fld>
            <a:endParaRPr lang="en-GB" dirty="0"/>
          </a:p>
        </p:txBody>
      </p:sp>
      <p:sp>
        <p:nvSpPr>
          <p:cNvPr id="12" name="תיבת טקסט 11">
            <a:extLst>
              <a:ext uri="{FF2B5EF4-FFF2-40B4-BE49-F238E27FC236}">
                <a16:creationId xmlns:a16="http://schemas.microsoft.com/office/drawing/2014/main" id="{7EA32C5F-0459-AC87-390A-D71509F80390}"/>
              </a:ext>
            </a:extLst>
          </p:cNvPr>
          <p:cNvSpPr txBox="1"/>
          <p:nvPr/>
        </p:nvSpPr>
        <p:spPr>
          <a:xfrm>
            <a:off x="1087173" y="1975944"/>
            <a:ext cx="10393602" cy="3139321"/>
          </a:xfrm>
          <a:prstGeom prst="rect">
            <a:avLst/>
          </a:prstGeom>
          <a:noFill/>
        </p:spPr>
        <p:txBody>
          <a:bodyPr wrap="square" rtlCol="0">
            <a:spAutoFit/>
          </a:bodyPr>
          <a:lstStyle/>
          <a:p>
            <a:r>
              <a:rPr lang="en-US" dirty="0">
                <a:solidFill>
                  <a:schemeClr val="bg1"/>
                </a:solidFill>
              </a:rPr>
              <a:t>1. Option for the group manager and only him to record voice messages and send them to group members</a:t>
            </a:r>
          </a:p>
          <a:p>
            <a:r>
              <a:rPr lang="en-US" dirty="0">
                <a:solidFill>
                  <a:schemeClr val="bg1"/>
                </a:solidFill>
              </a:rPr>
              <a:t>2. Hearing the recorded message again after it arrived.</a:t>
            </a:r>
          </a:p>
          <a:p>
            <a:r>
              <a:rPr lang="en-US" dirty="0">
                <a:solidFill>
                  <a:schemeClr val="bg1"/>
                </a:solidFill>
              </a:rPr>
              <a:t>3. The administrator can listen to the recording before sending.</a:t>
            </a:r>
          </a:p>
          <a:p>
            <a:r>
              <a:rPr lang="en-US" dirty="0">
                <a:solidFill>
                  <a:schemeClr val="bg1"/>
                </a:solidFill>
              </a:rPr>
              <a:t>4. Option for the administrator to see who heard the message both in the event of an outbreak and afterwards. </a:t>
            </a:r>
          </a:p>
          <a:p>
            <a:r>
              <a:rPr lang="en-US" dirty="0">
                <a:solidFill>
                  <a:schemeClr val="bg1"/>
                </a:solidFill>
              </a:rPr>
              <a:t>5. The possibility that the message will explode in real time.</a:t>
            </a:r>
          </a:p>
          <a:p>
            <a:r>
              <a:rPr lang="en-US" dirty="0">
                <a:solidFill>
                  <a:schemeClr val="bg1"/>
                </a:solidFill>
              </a:rPr>
              <a:t>6. Joining groups and creating groups. </a:t>
            </a:r>
          </a:p>
          <a:p>
            <a:r>
              <a:rPr lang="en-US" dirty="0">
                <a:solidFill>
                  <a:schemeClr val="bg1"/>
                </a:solidFill>
              </a:rPr>
              <a:t>7. See recording history.</a:t>
            </a:r>
          </a:p>
          <a:p>
            <a:r>
              <a:rPr lang="en-US" dirty="0">
                <a:solidFill>
                  <a:schemeClr val="bg1"/>
                </a:solidFill>
              </a:rPr>
              <a:t>8. Automatic reading approvals.</a:t>
            </a:r>
            <a:r>
              <a:rPr lang="he-IL" dirty="0">
                <a:solidFill>
                  <a:schemeClr val="bg1"/>
                </a:solidFill>
              </a:rPr>
              <a:t>  </a:t>
            </a:r>
            <a:endParaRPr lang="en-US" dirty="0">
              <a:solidFill>
                <a:schemeClr val="bg1"/>
              </a:solidFill>
            </a:endParaRPr>
          </a:p>
          <a:p>
            <a:r>
              <a:rPr lang="en-US" dirty="0">
                <a:solidFill>
                  <a:schemeClr val="bg1"/>
                </a:solidFill>
              </a:rPr>
              <a:t>9. The possibility that the incoming recording will be played automatically without contact.</a:t>
            </a:r>
            <a:endParaRPr lang="en-GB" dirty="0">
              <a:solidFill>
                <a:schemeClr val="bg1"/>
              </a:solidFill>
            </a:endParaRPr>
          </a:p>
        </p:txBody>
      </p:sp>
      <p:sp>
        <p:nvSpPr>
          <p:cNvPr id="13" name="תיבת טקסט 12">
            <a:extLst>
              <a:ext uri="{FF2B5EF4-FFF2-40B4-BE49-F238E27FC236}">
                <a16:creationId xmlns:a16="http://schemas.microsoft.com/office/drawing/2014/main" id="{69D83CB2-129D-E5BC-12B3-D13B0589FACD}"/>
              </a:ext>
            </a:extLst>
          </p:cNvPr>
          <p:cNvSpPr txBox="1"/>
          <p:nvPr/>
        </p:nvSpPr>
        <p:spPr>
          <a:xfrm>
            <a:off x="1087174" y="1551933"/>
            <a:ext cx="10277777" cy="369332"/>
          </a:xfrm>
          <a:prstGeom prst="rect">
            <a:avLst/>
          </a:prstGeom>
          <a:noFill/>
        </p:spPr>
        <p:txBody>
          <a:bodyPr wrap="square" rtlCol="0">
            <a:spAutoFit/>
          </a:bodyPr>
          <a:lstStyle/>
          <a:p>
            <a:pPr algn="l"/>
            <a:r>
              <a:rPr lang="en-US" dirty="0">
                <a:solidFill>
                  <a:schemeClr val="bg1"/>
                </a:solidFill>
              </a:rPr>
              <a:t>Functionality-</a:t>
            </a:r>
            <a:endParaRPr lang="en-GB" dirty="0">
              <a:solidFill>
                <a:schemeClr val="bg1"/>
              </a:solidFill>
            </a:endParaRPr>
          </a:p>
        </p:txBody>
      </p:sp>
      <p:sp>
        <p:nvSpPr>
          <p:cNvPr id="14" name="תיבת טקסט 13">
            <a:extLst>
              <a:ext uri="{FF2B5EF4-FFF2-40B4-BE49-F238E27FC236}">
                <a16:creationId xmlns:a16="http://schemas.microsoft.com/office/drawing/2014/main" id="{875616FE-3ECD-3C3D-3687-4DA11D4F0B9F}"/>
              </a:ext>
            </a:extLst>
          </p:cNvPr>
          <p:cNvSpPr txBox="1"/>
          <p:nvPr/>
        </p:nvSpPr>
        <p:spPr>
          <a:xfrm>
            <a:off x="1087173" y="5155147"/>
            <a:ext cx="10277777" cy="369332"/>
          </a:xfrm>
          <a:prstGeom prst="rect">
            <a:avLst/>
          </a:prstGeom>
          <a:noFill/>
        </p:spPr>
        <p:txBody>
          <a:bodyPr wrap="square" rtlCol="0">
            <a:spAutoFit/>
          </a:bodyPr>
          <a:lstStyle/>
          <a:p>
            <a:pPr algn="l"/>
            <a:r>
              <a:rPr lang="en-US" dirty="0">
                <a:solidFill>
                  <a:schemeClr val="bg1"/>
                </a:solidFill>
              </a:rPr>
              <a:t>Not functionality-</a:t>
            </a:r>
            <a:endParaRPr lang="en-GB" dirty="0">
              <a:solidFill>
                <a:schemeClr val="bg1"/>
              </a:solidFill>
            </a:endParaRPr>
          </a:p>
        </p:txBody>
      </p:sp>
      <p:sp>
        <p:nvSpPr>
          <p:cNvPr id="16" name="תיבת טקסט 15">
            <a:extLst>
              <a:ext uri="{FF2B5EF4-FFF2-40B4-BE49-F238E27FC236}">
                <a16:creationId xmlns:a16="http://schemas.microsoft.com/office/drawing/2014/main" id="{27321F85-8EB8-374F-B3F8-D440682C09DD}"/>
              </a:ext>
            </a:extLst>
          </p:cNvPr>
          <p:cNvSpPr txBox="1"/>
          <p:nvPr/>
        </p:nvSpPr>
        <p:spPr>
          <a:xfrm>
            <a:off x="1087174" y="5524479"/>
            <a:ext cx="10393602" cy="646331"/>
          </a:xfrm>
          <a:prstGeom prst="rect">
            <a:avLst/>
          </a:prstGeom>
          <a:noFill/>
        </p:spPr>
        <p:txBody>
          <a:bodyPr wrap="square" rtlCol="0">
            <a:spAutoFit/>
          </a:bodyPr>
          <a:lstStyle/>
          <a:p>
            <a:r>
              <a:rPr lang="en-US" dirty="0">
                <a:solidFill>
                  <a:schemeClr val="bg1"/>
                </a:solidFill>
              </a:rPr>
              <a:t>Even if several messages are recorded at the same time, not everything will be heard and information will not disappear.</a:t>
            </a:r>
            <a:endParaRPr lang="en-GB" dirty="0">
              <a:solidFill>
                <a:schemeClr val="bg1"/>
              </a:solidFill>
            </a:endParaRPr>
          </a:p>
        </p:txBody>
      </p:sp>
    </p:spTree>
    <p:extLst>
      <p:ext uri="{BB962C8B-B14F-4D97-AF65-F5344CB8AC3E}">
        <p14:creationId xmlns:p14="http://schemas.microsoft.com/office/powerpoint/2010/main" val="371872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US" dirty="0"/>
              <a:t>Key features for implementation</a:t>
            </a:r>
            <a:endParaRPr lang="en-GB"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p:txBody>
          <a:bodyPr rtlCol="0"/>
          <a:lstStyle>
            <a:defPPr>
              <a:defRPr lang="en-GB"/>
            </a:defPPr>
          </a:lstStyle>
          <a:p>
            <a:pPr algn="l"/>
            <a:r>
              <a:rPr lang="en-US" dirty="0"/>
              <a:t>Groups</a:t>
            </a:r>
            <a:endParaRPr lang="en-GB" dirty="0"/>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p:txBody>
          <a:bodyPr rtlCol="0"/>
          <a:lstStyle>
            <a:defPPr>
              <a:defRPr lang="en-GB"/>
            </a:defPPr>
          </a:lstStyle>
          <a:p>
            <a:pPr algn="l"/>
            <a:r>
              <a:rPr lang="en-US" dirty="0"/>
              <a:t>Records</a:t>
            </a:r>
            <a:endParaRPr lang="en-GB"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p:txBody>
          <a:bodyPr rtlCol="0"/>
          <a:lstStyle>
            <a:defPPr>
              <a:defRPr lang="en-GB"/>
            </a:defPPr>
          </a:lstStyle>
          <a:p>
            <a:pPr algn="l"/>
            <a:r>
              <a:rPr lang="en-US" sz="1400" dirty="0">
                <a:latin typeface="+mj-lt"/>
              </a:rPr>
              <a:t>Creating and deleting groups</a:t>
            </a:r>
          </a:p>
          <a:p>
            <a:pPr algn="l"/>
            <a:r>
              <a:rPr lang="en-US" sz="1400" dirty="0">
                <a:latin typeface="+mj-lt"/>
              </a:rPr>
              <a:t>Option to invite people to the group</a:t>
            </a:r>
          </a:p>
          <a:p>
            <a:pPr algn="l"/>
            <a:r>
              <a:rPr lang="en-US" sz="1400" dirty="0">
                <a:latin typeface="+mj-lt"/>
              </a:rPr>
              <a:t>Allow to see group history.</a:t>
            </a:r>
          </a:p>
          <a:p>
            <a:pPr algn="l"/>
            <a:r>
              <a:rPr lang="en-US" sz="1400" dirty="0">
                <a:latin typeface="+mj-lt"/>
              </a:rPr>
              <a:t>Send messages through the group.</a:t>
            </a:r>
          </a:p>
          <a:p>
            <a:pPr algn="l"/>
            <a:r>
              <a:rPr lang="en-US" sz="1400" dirty="0">
                <a:latin typeface="+mj-lt"/>
              </a:rPr>
              <a:t>Receive messages in the group.</a:t>
            </a:r>
          </a:p>
          <a:p>
            <a:pPr algn="l"/>
            <a:r>
              <a:rPr lang="en-US" sz="1400" dirty="0">
                <a:latin typeface="+mj-lt"/>
              </a:rPr>
              <a:t>Leave a group</a:t>
            </a:r>
            <a:endParaRPr lang="en-GB" sz="1400" dirty="0">
              <a:latin typeface="+mj-lt"/>
            </a:endParaRP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p:txBody>
          <a:bodyPr rtlCol="0"/>
          <a:lstStyle>
            <a:defPPr>
              <a:defRPr lang="en-GB"/>
            </a:defPPr>
          </a:lstStyle>
          <a:p>
            <a:pPr algn="l"/>
            <a:r>
              <a:rPr lang="en-US" sz="1400" dirty="0">
                <a:latin typeface="+mj-lt"/>
              </a:rPr>
              <a:t>record tapes</a:t>
            </a:r>
          </a:p>
          <a:p>
            <a:pPr algn="l"/>
            <a:r>
              <a:rPr lang="en-US" sz="1400" dirty="0">
                <a:latin typeface="+mj-lt"/>
              </a:rPr>
              <a:t>Listen again if you want and send</a:t>
            </a:r>
          </a:p>
          <a:p>
            <a:pPr algn="l"/>
            <a:r>
              <a:rPr lang="en-US" sz="1400" dirty="0">
                <a:latin typeface="+mj-lt"/>
              </a:rPr>
              <a:t>The recordings could be played automatically in a certain situation.</a:t>
            </a:r>
          </a:p>
          <a:p>
            <a:pPr algn="l"/>
            <a:r>
              <a:rPr lang="en-US" sz="1400" dirty="0">
                <a:latin typeface="+mj-lt"/>
              </a:rPr>
              <a:t>Recording history.</a:t>
            </a:r>
          </a:p>
          <a:p>
            <a:pPr algn="l"/>
            <a:r>
              <a:rPr lang="en-US" sz="1400" dirty="0">
                <a:latin typeface="+mj-lt"/>
              </a:rPr>
              <a:t>Hearing confirmation.</a:t>
            </a:r>
            <a:endParaRPr lang="en-GB" sz="1400" dirty="0">
              <a:latin typeface="+mj-lt"/>
            </a:endParaRP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rtlCol="0"/>
          <a:lstStyle>
            <a:defPPr>
              <a:defRPr lang="en-GB"/>
            </a:defPPr>
          </a:lstStyle>
          <a:p>
            <a:pPr rtl="0"/>
            <a:r>
              <a:rPr lang="en-GB"/>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Tree>
    <p:extLst>
      <p:ext uri="{BB962C8B-B14F-4D97-AF65-F5344CB8AC3E}">
        <p14:creationId xmlns:p14="http://schemas.microsoft.com/office/powerpoint/2010/main" val="304902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8">
            <a:extLst>
              <a:ext uri="{FF2B5EF4-FFF2-40B4-BE49-F238E27FC236}">
                <a16:creationId xmlns:a16="http://schemas.microsoft.com/office/drawing/2014/main" id="{DE7BDED3-5F4D-9A33-29A3-5EA020E6382C}"/>
              </a:ext>
            </a:extLst>
          </p:cNvPr>
          <p:cNvSpPr>
            <a:spLocks noGrp="1"/>
          </p:cNvSpPr>
          <p:nvPr>
            <p:ph type="title"/>
          </p:nvPr>
        </p:nvSpPr>
        <p:spPr/>
        <p:txBody>
          <a:bodyPr/>
          <a:lstStyle/>
          <a:p>
            <a:r>
              <a:rPr lang="en-US" dirty="0"/>
              <a:t>Use Case diagram</a:t>
            </a:r>
            <a:endParaRPr lang="en-GB" dirty="0"/>
          </a:p>
        </p:txBody>
      </p:sp>
      <p:sp>
        <p:nvSpPr>
          <p:cNvPr id="7" name="מציין מיקום של כותרת תחתונה 6">
            <a:extLst>
              <a:ext uri="{FF2B5EF4-FFF2-40B4-BE49-F238E27FC236}">
                <a16:creationId xmlns:a16="http://schemas.microsoft.com/office/drawing/2014/main" id="{173511D4-E246-A24C-FB4C-F22382048B23}"/>
              </a:ext>
            </a:extLst>
          </p:cNvPr>
          <p:cNvSpPr>
            <a:spLocks noGrp="1"/>
          </p:cNvSpPr>
          <p:nvPr>
            <p:ph type="ftr" sz="quarter" idx="11"/>
          </p:nvPr>
        </p:nvSpPr>
        <p:spPr/>
        <p:txBody>
          <a:bodyPr/>
          <a:lstStyle/>
          <a:p>
            <a:pPr rtl="0"/>
            <a:r>
              <a:rPr lang="en-GB"/>
              <a:t>Scientific findings</a:t>
            </a:r>
          </a:p>
        </p:txBody>
      </p:sp>
      <p:sp>
        <p:nvSpPr>
          <p:cNvPr id="8" name="מציין מיקום של מספר שקופית 7">
            <a:extLst>
              <a:ext uri="{FF2B5EF4-FFF2-40B4-BE49-F238E27FC236}">
                <a16:creationId xmlns:a16="http://schemas.microsoft.com/office/drawing/2014/main" id="{1707064C-36EB-A761-34CC-43C39B263626}"/>
              </a:ext>
            </a:extLst>
          </p:cNvPr>
          <p:cNvSpPr>
            <a:spLocks noGrp="1"/>
          </p:cNvSpPr>
          <p:nvPr>
            <p:ph type="sldNum" sz="quarter" idx="12"/>
          </p:nvPr>
        </p:nvSpPr>
        <p:spPr/>
        <p:txBody>
          <a:bodyPr/>
          <a:lstStyle/>
          <a:p>
            <a:pPr rtl="0"/>
            <a:fld id="{FE024F78-56A6-7740-B68D-8D4D026EDF3F}" type="slidenum">
              <a:rPr lang="en-GB" smtClean="0"/>
              <a:pPr rtl="0"/>
              <a:t>7</a:t>
            </a:fld>
            <a:endParaRPr lang="en-GB" dirty="0"/>
          </a:p>
        </p:txBody>
      </p:sp>
      <p:pic>
        <p:nvPicPr>
          <p:cNvPr id="12" name="תמונה 11">
            <a:extLst>
              <a:ext uri="{FF2B5EF4-FFF2-40B4-BE49-F238E27FC236}">
                <a16:creationId xmlns:a16="http://schemas.microsoft.com/office/drawing/2014/main" id="{FBF3E0D1-92F0-C734-CCA4-F88FA4F7C1F8}"/>
              </a:ext>
            </a:extLst>
          </p:cNvPr>
          <p:cNvPicPr>
            <a:picLocks noChangeAspect="1"/>
          </p:cNvPicPr>
          <p:nvPr/>
        </p:nvPicPr>
        <p:blipFill>
          <a:blip r:embed="rId2"/>
          <a:stretch>
            <a:fillRect/>
          </a:stretch>
        </p:blipFill>
        <p:spPr>
          <a:xfrm>
            <a:off x="1316802" y="2059165"/>
            <a:ext cx="9655377" cy="3787468"/>
          </a:xfrm>
          <a:prstGeom prst="rect">
            <a:avLst/>
          </a:prstGeom>
        </p:spPr>
      </p:pic>
    </p:spTree>
    <p:extLst>
      <p:ext uri="{BB962C8B-B14F-4D97-AF65-F5344CB8AC3E}">
        <p14:creationId xmlns:p14="http://schemas.microsoft.com/office/powerpoint/2010/main" val="166359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8">
            <a:extLst>
              <a:ext uri="{FF2B5EF4-FFF2-40B4-BE49-F238E27FC236}">
                <a16:creationId xmlns:a16="http://schemas.microsoft.com/office/drawing/2014/main" id="{35B3FA26-94BC-7A29-A262-210131A62387}"/>
              </a:ext>
            </a:extLst>
          </p:cNvPr>
          <p:cNvSpPr>
            <a:spLocks noGrp="1"/>
          </p:cNvSpPr>
          <p:nvPr>
            <p:ph type="title"/>
          </p:nvPr>
        </p:nvSpPr>
        <p:spPr/>
        <p:txBody>
          <a:bodyPr/>
          <a:lstStyle/>
          <a:p>
            <a:r>
              <a:rPr lang="en-US" dirty="0"/>
              <a:t>Class diagram</a:t>
            </a:r>
            <a:endParaRPr lang="en-GB" dirty="0"/>
          </a:p>
        </p:txBody>
      </p:sp>
      <p:sp>
        <p:nvSpPr>
          <p:cNvPr id="7" name="מציין מיקום של כותרת תחתונה 6">
            <a:extLst>
              <a:ext uri="{FF2B5EF4-FFF2-40B4-BE49-F238E27FC236}">
                <a16:creationId xmlns:a16="http://schemas.microsoft.com/office/drawing/2014/main" id="{BCAB4C4C-70AC-FCC6-4703-5DE989C74024}"/>
              </a:ext>
            </a:extLst>
          </p:cNvPr>
          <p:cNvSpPr>
            <a:spLocks noGrp="1"/>
          </p:cNvSpPr>
          <p:nvPr>
            <p:ph type="ftr" sz="quarter" idx="11"/>
          </p:nvPr>
        </p:nvSpPr>
        <p:spPr/>
        <p:txBody>
          <a:bodyPr/>
          <a:lstStyle/>
          <a:p>
            <a:pPr rtl="0"/>
            <a:r>
              <a:rPr lang="en-GB"/>
              <a:t>Scientific findings</a:t>
            </a:r>
          </a:p>
        </p:txBody>
      </p:sp>
      <p:sp>
        <p:nvSpPr>
          <p:cNvPr id="8" name="מציין מיקום של מספר שקופית 7">
            <a:extLst>
              <a:ext uri="{FF2B5EF4-FFF2-40B4-BE49-F238E27FC236}">
                <a16:creationId xmlns:a16="http://schemas.microsoft.com/office/drawing/2014/main" id="{4F4E42BF-6307-CA06-C4A1-82A863FF6E02}"/>
              </a:ext>
            </a:extLst>
          </p:cNvPr>
          <p:cNvSpPr>
            <a:spLocks noGrp="1"/>
          </p:cNvSpPr>
          <p:nvPr>
            <p:ph type="sldNum" sz="quarter" idx="12"/>
          </p:nvPr>
        </p:nvSpPr>
        <p:spPr/>
        <p:txBody>
          <a:bodyPr/>
          <a:lstStyle/>
          <a:p>
            <a:pPr rtl="0"/>
            <a:fld id="{FE024F78-56A6-7740-B68D-8D4D026EDF3F}" type="slidenum">
              <a:rPr lang="en-GB" smtClean="0"/>
              <a:pPr rtl="0"/>
              <a:t>8</a:t>
            </a:fld>
            <a:endParaRPr lang="en-GB" dirty="0"/>
          </a:p>
        </p:txBody>
      </p:sp>
      <p:pic>
        <p:nvPicPr>
          <p:cNvPr id="12" name="תמונה 11">
            <a:extLst>
              <a:ext uri="{FF2B5EF4-FFF2-40B4-BE49-F238E27FC236}">
                <a16:creationId xmlns:a16="http://schemas.microsoft.com/office/drawing/2014/main" id="{D52FDA60-6B9B-130C-612B-2BE4DEC89DD6}"/>
              </a:ext>
            </a:extLst>
          </p:cNvPr>
          <p:cNvPicPr>
            <a:picLocks noChangeAspect="1"/>
          </p:cNvPicPr>
          <p:nvPr/>
        </p:nvPicPr>
        <p:blipFill>
          <a:blip r:embed="rId2"/>
          <a:stretch>
            <a:fillRect/>
          </a:stretch>
        </p:blipFill>
        <p:spPr>
          <a:xfrm>
            <a:off x="2981226" y="1943387"/>
            <a:ext cx="6264183" cy="4282811"/>
          </a:xfrm>
          <a:prstGeom prst="rect">
            <a:avLst/>
          </a:prstGeom>
        </p:spPr>
      </p:pic>
    </p:spTree>
    <p:extLst>
      <p:ext uri="{BB962C8B-B14F-4D97-AF65-F5344CB8AC3E}">
        <p14:creationId xmlns:p14="http://schemas.microsoft.com/office/powerpoint/2010/main" val="223046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B6AF-6341-0678-45D8-8C7EB1FDE626}"/>
            </a:ext>
          </a:extLst>
        </p:cNvPr>
        <p:cNvGrpSpPr/>
        <p:nvPr/>
      </p:nvGrpSpPr>
      <p:grpSpPr>
        <a:xfrm>
          <a:off x="0" y="0"/>
          <a:ext cx="0" cy="0"/>
          <a:chOff x="0" y="0"/>
          <a:chExt cx="0" cy="0"/>
        </a:xfrm>
      </p:grpSpPr>
      <p:sp>
        <p:nvSpPr>
          <p:cNvPr id="9" name="כותרת 8">
            <a:extLst>
              <a:ext uri="{FF2B5EF4-FFF2-40B4-BE49-F238E27FC236}">
                <a16:creationId xmlns:a16="http://schemas.microsoft.com/office/drawing/2014/main" id="{EFF910CA-A93D-81DC-1D30-9CE230085919}"/>
              </a:ext>
            </a:extLst>
          </p:cNvPr>
          <p:cNvSpPr>
            <a:spLocks noGrp="1"/>
          </p:cNvSpPr>
          <p:nvPr>
            <p:ph type="title"/>
          </p:nvPr>
        </p:nvSpPr>
        <p:spPr/>
        <p:txBody>
          <a:bodyPr/>
          <a:lstStyle/>
          <a:p>
            <a:r>
              <a:rPr lang="en-US" dirty="0"/>
              <a:t>Class diagram</a:t>
            </a:r>
            <a:endParaRPr lang="en-GB" dirty="0"/>
          </a:p>
        </p:txBody>
      </p:sp>
      <p:sp>
        <p:nvSpPr>
          <p:cNvPr id="7" name="מציין מיקום של כותרת תחתונה 6">
            <a:extLst>
              <a:ext uri="{FF2B5EF4-FFF2-40B4-BE49-F238E27FC236}">
                <a16:creationId xmlns:a16="http://schemas.microsoft.com/office/drawing/2014/main" id="{6EC93DC2-84B8-F0B6-A917-AF00A7AE372C}"/>
              </a:ext>
            </a:extLst>
          </p:cNvPr>
          <p:cNvSpPr>
            <a:spLocks noGrp="1"/>
          </p:cNvSpPr>
          <p:nvPr>
            <p:ph type="ftr" sz="quarter" idx="11"/>
          </p:nvPr>
        </p:nvSpPr>
        <p:spPr/>
        <p:txBody>
          <a:bodyPr/>
          <a:lstStyle/>
          <a:p>
            <a:pPr rtl="0"/>
            <a:r>
              <a:rPr lang="en-GB"/>
              <a:t>Scientific findings</a:t>
            </a:r>
          </a:p>
        </p:txBody>
      </p:sp>
      <p:sp>
        <p:nvSpPr>
          <p:cNvPr id="8" name="מציין מיקום של מספר שקופית 7">
            <a:extLst>
              <a:ext uri="{FF2B5EF4-FFF2-40B4-BE49-F238E27FC236}">
                <a16:creationId xmlns:a16="http://schemas.microsoft.com/office/drawing/2014/main" id="{EE82238F-8696-7271-5C4E-B26DC856C7AD}"/>
              </a:ext>
            </a:extLst>
          </p:cNvPr>
          <p:cNvSpPr>
            <a:spLocks noGrp="1"/>
          </p:cNvSpPr>
          <p:nvPr>
            <p:ph type="sldNum" sz="quarter" idx="12"/>
          </p:nvPr>
        </p:nvSpPr>
        <p:spPr/>
        <p:txBody>
          <a:bodyPr/>
          <a:lstStyle/>
          <a:p>
            <a:pPr rtl="0"/>
            <a:fld id="{FE024F78-56A6-7740-B68D-8D4D026EDF3F}" type="slidenum">
              <a:rPr lang="en-GB" smtClean="0"/>
              <a:pPr rtl="0"/>
              <a:t>9</a:t>
            </a:fld>
            <a:endParaRPr lang="en-GB" dirty="0"/>
          </a:p>
        </p:txBody>
      </p:sp>
      <p:pic>
        <p:nvPicPr>
          <p:cNvPr id="3" name="תמונה 2">
            <a:extLst>
              <a:ext uri="{FF2B5EF4-FFF2-40B4-BE49-F238E27FC236}">
                <a16:creationId xmlns:a16="http://schemas.microsoft.com/office/drawing/2014/main" id="{C9011CDC-5ABA-18D0-4DA4-3BE840029439}"/>
              </a:ext>
            </a:extLst>
          </p:cNvPr>
          <p:cNvPicPr>
            <a:picLocks noChangeAspect="1"/>
          </p:cNvPicPr>
          <p:nvPr/>
        </p:nvPicPr>
        <p:blipFill>
          <a:blip r:embed="rId2"/>
          <a:stretch>
            <a:fillRect/>
          </a:stretch>
        </p:blipFill>
        <p:spPr>
          <a:xfrm>
            <a:off x="2396687" y="1620977"/>
            <a:ext cx="6744284" cy="4663844"/>
          </a:xfrm>
          <a:prstGeom prst="rect">
            <a:avLst/>
          </a:prstGeom>
        </p:spPr>
      </p:pic>
    </p:spTree>
    <p:extLst>
      <p:ext uri="{BB962C8B-B14F-4D97-AF65-F5344CB8AC3E}">
        <p14:creationId xmlns:p14="http://schemas.microsoft.com/office/powerpoint/2010/main" val="4137601192"/>
      </p:ext>
    </p:extLst>
  </p:cSld>
  <p:clrMapOvr>
    <a:masterClrMapping/>
  </p:clrMapOvr>
</p:sld>
</file>

<file path=ppt/theme/theme1.xml><?xml version="1.0" encoding="utf-8"?>
<a:theme xmlns:a="http://schemas.openxmlformats.org/drawingml/2006/main" name="ערכת נושא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sharepoint/v3"/>
    <ds:schemaRef ds:uri="16c05727-aa75-4e4a-9b5f-8a80a1165891"/>
    <ds:schemaRef ds:uri="http://purl.org/dc/dcmitype/"/>
    <ds:schemaRef ds:uri="230e9df3-be65-4c73-a93b-d1236ebd677e"/>
    <ds:schemaRef ds:uri="http://purl.org/dc/elements/1.1/"/>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1102</TotalTime>
  <Words>1396</Words>
  <Application>Microsoft Office PowerPoint</Application>
  <PresentationFormat>Widescreen</PresentationFormat>
  <Paragraphs>130</Paragraphs>
  <Slides>23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Nova</vt:lpstr>
      <vt:lpstr>Biome</vt:lpstr>
      <vt:lpstr>Biome Light</vt:lpstr>
      <vt:lpstr>Calibri</vt:lpstr>
      <vt:lpstr>Segoe UI</vt:lpstr>
      <vt:lpstr>ערכת נושא Office</vt:lpstr>
      <vt:lpstr>Safe Voice</vt:lpstr>
      <vt:lpstr>Division of roles between team members</vt:lpstr>
      <vt:lpstr>The need for the SafeVoice application</vt:lpstr>
      <vt:lpstr>Description of the planned system</vt:lpstr>
      <vt:lpstr>Central requirements of the system</vt:lpstr>
      <vt:lpstr>Key features for implementation</vt:lpstr>
      <vt:lpstr>Use Case diagram</vt:lpstr>
      <vt:lpstr>Class diagram</vt:lpstr>
      <vt:lpstr>Class diagram</vt:lpstr>
      <vt:lpstr>PowerPoint Presentation</vt:lpstr>
      <vt:lpstr>PowerPoint Presentation</vt:lpstr>
      <vt:lpstr>Firebase</vt:lpstr>
      <vt:lpstr>System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Gaps between what we planned and what came out</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Voice</dc:title>
  <dc:creator>יסמין כהן</dc:creator>
  <cp:lastModifiedBy>shlomi zecharia</cp:lastModifiedBy>
  <cp:revision>9</cp:revision>
  <dcterms:created xsi:type="dcterms:W3CDTF">2024-02-26T11:45:00Z</dcterms:created>
  <dcterms:modified xsi:type="dcterms:W3CDTF">2024-02-29T08:49:11Z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